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0" r:id="rId8"/>
    <p:sldId id="27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73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0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8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2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9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622E-1FFD-4506-83D7-F461CCE7CE6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1CFB-B0EA-4359-A2A8-82E1EFF4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jk4j-r7qPA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youtube.com/watch?v=jNF2DMA4C9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hyperlink" Target="http://www.youtube.com/watch?v=3jmdLpsK_k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4773" r="2045" b="6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" y="3429000"/>
            <a:ext cx="3591098" cy="280554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7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5943600" cy="6858000"/>
          </a:xfrm>
        </p:spPr>
        <p:txBody>
          <a:bodyPr/>
          <a:lstStyle/>
          <a:p>
            <a:r>
              <a:rPr lang="en-US" dirty="0" smtClean="0"/>
              <a:t>Day 1 – WWI</a:t>
            </a:r>
          </a:p>
          <a:p>
            <a:pPr lvl="1"/>
            <a:r>
              <a:rPr lang="en-US" dirty="0" smtClean="0"/>
              <a:t>bad war that didn't have to happen</a:t>
            </a:r>
          </a:p>
          <a:p>
            <a:pPr lvl="1"/>
            <a:r>
              <a:rPr lang="en-US" dirty="0" smtClean="0"/>
              <a:t>1914-18</a:t>
            </a:r>
          </a:p>
          <a:p>
            <a:pPr lvl="1"/>
            <a:r>
              <a:rPr lang="en-US" dirty="0" smtClean="0"/>
              <a:t>Global War – Total War</a:t>
            </a:r>
          </a:p>
          <a:p>
            <a:r>
              <a:rPr lang="en-US" dirty="0" smtClean="0"/>
              <a:t>Causes of WWI</a:t>
            </a:r>
          </a:p>
          <a:p>
            <a:pPr lvl="1"/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Alliances</a:t>
            </a:r>
          </a:p>
          <a:p>
            <a:pPr lvl="1"/>
            <a:r>
              <a:rPr lang="en-US" dirty="0" smtClean="0"/>
              <a:t>Militarism</a:t>
            </a:r>
          </a:p>
          <a:p>
            <a:r>
              <a:rPr lang="en-US" b="1" dirty="0" smtClean="0"/>
              <a:t>Nationalism</a:t>
            </a:r>
          </a:p>
          <a:p>
            <a:pPr lvl="1"/>
            <a:r>
              <a:rPr lang="en-US" dirty="0" smtClean="0"/>
              <a:t>Pride in your Nation</a:t>
            </a:r>
          </a:p>
          <a:p>
            <a:pPr lvl="1"/>
            <a:r>
              <a:rPr lang="en-US" dirty="0" smtClean="0"/>
              <a:t>Other nations = rivalry, hatred</a:t>
            </a:r>
          </a:p>
          <a:p>
            <a:r>
              <a:rPr lang="en-US" b="1" dirty="0" smtClean="0"/>
              <a:t>Imperialism</a:t>
            </a:r>
          </a:p>
          <a:p>
            <a:pPr lvl="1"/>
            <a:r>
              <a:rPr lang="en-US" dirty="0" smtClean="0"/>
              <a:t>Intensified the rivalry and hatred</a:t>
            </a:r>
          </a:p>
          <a:p>
            <a:pPr lvl="1"/>
            <a:r>
              <a:rPr lang="en-US" dirty="0" smtClean="0"/>
              <a:t>Militarism</a:t>
            </a:r>
          </a:p>
          <a:p>
            <a:pPr lvl="2"/>
            <a:r>
              <a:rPr lang="en-US" dirty="0" smtClean="0"/>
              <a:t>Long </a:t>
            </a:r>
            <a:r>
              <a:rPr lang="en-US" dirty="0" smtClean="0"/>
              <a:t>time since a major war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915194" cy="21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2186396"/>
            <a:ext cx="695498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801" y="4091397"/>
            <a:ext cx="2943592" cy="276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8"/>
          <a:stretch/>
        </p:blipFill>
        <p:spPr bwMode="auto">
          <a:xfrm>
            <a:off x="5759335" y="71954"/>
            <a:ext cx="3541915" cy="204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6151879" y="4162823"/>
            <a:ext cx="3182621" cy="192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0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0"/>
            <a:ext cx="6758610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Militarism</a:t>
            </a:r>
          </a:p>
          <a:p>
            <a:pPr lvl="1"/>
            <a:r>
              <a:rPr lang="en-US" dirty="0" smtClean="0"/>
              <a:t>Long </a:t>
            </a:r>
            <a:r>
              <a:rPr lang="en-US" dirty="0" smtClean="0"/>
              <a:t>time since a major war</a:t>
            </a:r>
          </a:p>
          <a:p>
            <a:pPr lvl="2"/>
            <a:r>
              <a:rPr lang="en-US" dirty="0" smtClean="0"/>
              <a:t>New Weapons</a:t>
            </a:r>
          </a:p>
          <a:p>
            <a:pPr lvl="2"/>
            <a:r>
              <a:rPr lang="en-US" dirty="0" smtClean="0"/>
              <a:t>Glorified War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Alliances</a:t>
            </a:r>
          </a:p>
          <a:p>
            <a:pPr lvl="1"/>
            <a:r>
              <a:rPr lang="en-US" dirty="0" smtClean="0"/>
              <a:t>Otto Von Bismarck unifies Germany</a:t>
            </a:r>
          </a:p>
          <a:p>
            <a:pPr lvl="2"/>
            <a:r>
              <a:rPr lang="en-US" dirty="0" smtClean="0"/>
              <a:t>Franco-Prussian War Win</a:t>
            </a:r>
          </a:p>
          <a:p>
            <a:pPr lvl="2"/>
            <a:r>
              <a:rPr lang="en-US" dirty="0" smtClean="0"/>
              <a:t>Germany satisfied, want peace in Europe</a:t>
            </a:r>
          </a:p>
          <a:p>
            <a:pPr lvl="2"/>
            <a:r>
              <a:rPr lang="en-US" dirty="0" smtClean="0"/>
              <a:t>Germany worried about French Revenge</a:t>
            </a:r>
          </a:p>
          <a:p>
            <a:pPr lvl="3"/>
            <a:r>
              <a:rPr lang="en-US" dirty="0" smtClean="0"/>
              <a:t>Form alliances to deter France</a:t>
            </a:r>
          </a:p>
          <a:p>
            <a:pPr lvl="3"/>
            <a:r>
              <a:rPr lang="en-US" b="1" dirty="0" smtClean="0"/>
              <a:t>Triple Alliance</a:t>
            </a:r>
          </a:p>
          <a:p>
            <a:pPr lvl="4"/>
            <a:r>
              <a:rPr lang="en-US" dirty="0" smtClean="0"/>
              <a:t>Austria-Hungary</a:t>
            </a:r>
          </a:p>
          <a:p>
            <a:pPr lvl="4"/>
            <a:r>
              <a:rPr lang="en-US" dirty="0" smtClean="0"/>
              <a:t>Italy</a:t>
            </a:r>
          </a:p>
          <a:p>
            <a:pPr lvl="5"/>
            <a:r>
              <a:rPr lang="en-US" dirty="0" smtClean="0"/>
              <a:t>Adds - alliance with Russia</a:t>
            </a:r>
          </a:p>
          <a:p>
            <a:r>
              <a:rPr lang="en-US" b="1" dirty="0" smtClean="0"/>
              <a:t>Kaiser Wilhelm II </a:t>
            </a:r>
            <a:r>
              <a:rPr lang="en-US" dirty="0" smtClean="0"/>
              <a:t>takes over Germany </a:t>
            </a:r>
            <a:r>
              <a:rPr lang="en-US" sz="2000" dirty="0" smtClean="0"/>
              <a:t>(1890)</a:t>
            </a:r>
          </a:p>
          <a:p>
            <a:pPr lvl="1"/>
            <a:r>
              <a:rPr lang="en-US" dirty="0" smtClean="0"/>
              <a:t>Wants to use army to show power</a:t>
            </a:r>
          </a:p>
          <a:p>
            <a:pPr lvl="1"/>
            <a:r>
              <a:rPr lang="en-US" dirty="0" smtClean="0"/>
              <a:t>Ditches alliance with Russia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17045" r="13467" b="19090"/>
          <a:stretch/>
        </p:blipFill>
        <p:spPr bwMode="auto">
          <a:xfrm>
            <a:off x="6001789" y="0"/>
            <a:ext cx="6190212" cy="41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6" y="4172989"/>
            <a:ext cx="3526965" cy="242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40" y="1"/>
            <a:ext cx="1361819" cy="24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36" y="4172989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072" y="225811"/>
            <a:ext cx="1581929" cy="197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6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0"/>
            <a:ext cx="6758610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Kaiser Wilhelm II </a:t>
            </a:r>
            <a:r>
              <a:rPr lang="en-US" dirty="0" smtClean="0"/>
              <a:t>takes over Germany </a:t>
            </a:r>
            <a:r>
              <a:rPr lang="en-US" sz="2000" dirty="0" smtClean="0"/>
              <a:t>(1890)</a:t>
            </a:r>
          </a:p>
          <a:p>
            <a:pPr lvl="1"/>
            <a:r>
              <a:rPr lang="en-US" dirty="0" smtClean="0"/>
              <a:t>Wants to use army to show power</a:t>
            </a:r>
          </a:p>
          <a:p>
            <a:pPr lvl="1"/>
            <a:r>
              <a:rPr lang="en-US" dirty="0" smtClean="0"/>
              <a:t>Ditches alliance with Russia</a:t>
            </a:r>
          </a:p>
          <a:p>
            <a:pPr lvl="2"/>
            <a:r>
              <a:rPr lang="en-US" dirty="0" smtClean="0"/>
              <a:t>Russia form alliance with France</a:t>
            </a:r>
          </a:p>
          <a:p>
            <a:pPr lvl="3"/>
            <a:r>
              <a:rPr lang="en-US" dirty="0" smtClean="0"/>
              <a:t>Germany has enemies on East and West</a:t>
            </a:r>
          </a:p>
          <a:p>
            <a:pPr lvl="4"/>
            <a:r>
              <a:rPr lang="en-US" dirty="0" smtClean="0"/>
              <a:t>Britain joins the Russia and France</a:t>
            </a:r>
          </a:p>
          <a:p>
            <a:pPr lvl="5"/>
            <a:r>
              <a:rPr lang="en-US" dirty="0" smtClean="0"/>
              <a:t>Triple Entente</a:t>
            </a:r>
          </a:p>
          <a:p>
            <a:r>
              <a:rPr lang="en-US" dirty="0" smtClean="0"/>
              <a:t>Balkans</a:t>
            </a:r>
          </a:p>
          <a:p>
            <a:pPr lvl="1"/>
            <a:r>
              <a:rPr lang="en-US" dirty="0" smtClean="0"/>
              <a:t>Nationalism dividing Ottoman Empire </a:t>
            </a:r>
            <a:endParaRPr lang="en-US" dirty="0" smtClean="0"/>
          </a:p>
          <a:p>
            <a:pPr lvl="1"/>
            <a:r>
              <a:rPr lang="en-US" dirty="0" smtClean="0"/>
              <a:t>Serbia </a:t>
            </a:r>
            <a:r>
              <a:rPr lang="en-US" dirty="0" smtClean="0"/>
              <a:t>growing</a:t>
            </a:r>
          </a:p>
          <a:p>
            <a:pPr lvl="1"/>
            <a:r>
              <a:rPr lang="en-US" dirty="0" err="1" smtClean="0"/>
              <a:t>Austrio</a:t>
            </a:r>
            <a:r>
              <a:rPr lang="en-US" dirty="0" smtClean="0"/>
              <a:t>-Hungary </a:t>
            </a:r>
            <a:r>
              <a:rPr lang="en-US" dirty="0" smtClean="0"/>
              <a:t>does not want to lose land</a:t>
            </a:r>
          </a:p>
          <a:p>
            <a:pPr lvl="2"/>
            <a:r>
              <a:rPr lang="en-US" dirty="0" smtClean="0"/>
              <a:t>Austria takes over Bosnia and Herzegovina</a:t>
            </a:r>
          </a:p>
          <a:p>
            <a:pPr lvl="3"/>
            <a:r>
              <a:rPr lang="en-US" dirty="0" smtClean="0"/>
              <a:t>Serbs mad</a:t>
            </a:r>
          </a:p>
          <a:p>
            <a:r>
              <a:rPr lang="en-US" b="1" dirty="0" smtClean="0">
                <a:hlinkClick r:id="rId2"/>
              </a:rPr>
              <a:t>Archduke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Franz Ferdinand </a:t>
            </a:r>
            <a:r>
              <a:rPr lang="en-US" dirty="0" smtClean="0"/>
              <a:t>visits Sarajevo</a:t>
            </a:r>
          </a:p>
          <a:p>
            <a:pPr lvl="1"/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(terrorists) assassinates him</a:t>
            </a:r>
          </a:p>
          <a:p>
            <a:pPr lvl="1"/>
            <a:r>
              <a:rPr lang="en-US" dirty="0" smtClean="0"/>
              <a:t>Austria declares war, no diplomacy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1" t="27851" r="12336" b="23245"/>
          <a:stretch/>
        </p:blipFill>
        <p:spPr bwMode="auto">
          <a:xfrm>
            <a:off x="7571875" y="0"/>
            <a:ext cx="4620126" cy="46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442" y="4791910"/>
            <a:ext cx="2117558" cy="206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4709" r="9764" b="5624"/>
          <a:stretch/>
        </p:blipFill>
        <p:spPr bwMode="auto">
          <a:xfrm>
            <a:off x="7283116" y="4523661"/>
            <a:ext cx="2791326" cy="23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79" y="0"/>
            <a:ext cx="2023812" cy="150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9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" y="0"/>
            <a:ext cx="6937515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Archduke Franz Ferdinand </a:t>
            </a:r>
            <a:r>
              <a:rPr lang="en-US" dirty="0" smtClean="0"/>
              <a:t>visits Sarajevo</a:t>
            </a:r>
          </a:p>
          <a:p>
            <a:pPr lvl="1"/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(terrorists) assassinates him</a:t>
            </a:r>
          </a:p>
          <a:p>
            <a:pPr lvl="1"/>
            <a:r>
              <a:rPr lang="en-US" dirty="0" smtClean="0"/>
              <a:t>Austria declares war, no diplomacy</a:t>
            </a:r>
          </a:p>
          <a:p>
            <a:r>
              <a:rPr lang="en-US" b="1" dirty="0" smtClean="0"/>
              <a:t>CHAIN REACTION</a:t>
            </a:r>
          </a:p>
          <a:p>
            <a:pPr lvl="1"/>
            <a:r>
              <a:rPr lang="en-US" dirty="0" smtClean="0"/>
              <a:t>Serbia’s Ally: Russia mobilizes near East Germany</a:t>
            </a:r>
          </a:p>
          <a:p>
            <a:pPr lvl="1"/>
            <a:r>
              <a:rPr lang="en-US" dirty="0" smtClean="0"/>
              <a:t>Germany takes this as a declaration of war</a:t>
            </a:r>
          </a:p>
          <a:p>
            <a:pPr lvl="1"/>
            <a:r>
              <a:rPr lang="en-US" dirty="0" smtClean="0"/>
              <a:t>Before France can join, Germany declares war on France too!</a:t>
            </a:r>
          </a:p>
          <a:p>
            <a:pPr lvl="1"/>
            <a:r>
              <a:rPr lang="en-US" dirty="0" smtClean="0"/>
              <a:t>Great Britain jumps in</a:t>
            </a:r>
          </a:p>
          <a:p>
            <a:r>
              <a:rPr lang="en-US" dirty="0" smtClean="0"/>
              <a:t>1914</a:t>
            </a:r>
          </a:p>
          <a:p>
            <a:pPr lvl="1"/>
            <a:r>
              <a:rPr lang="en-US" b="1" dirty="0" smtClean="0"/>
              <a:t>Central </a:t>
            </a:r>
            <a:r>
              <a:rPr lang="en-US" b="1" dirty="0"/>
              <a:t>Powers </a:t>
            </a:r>
            <a:r>
              <a:rPr lang="en-US" sz="2000" b="1" dirty="0"/>
              <a:t>(triple alliance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lvl="2"/>
            <a:r>
              <a:rPr lang="en-US" dirty="0" smtClean="0"/>
              <a:t>Germany</a:t>
            </a:r>
          </a:p>
          <a:p>
            <a:pPr lvl="2"/>
            <a:r>
              <a:rPr lang="en-US" dirty="0" smtClean="0"/>
              <a:t>Austria-Hungary</a:t>
            </a:r>
          </a:p>
          <a:p>
            <a:pPr lvl="3"/>
            <a:r>
              <a:rPr lang="en-US" dirty="0" smtClean="0"/>
              <a:t>Bulgaria</a:t>
            </a:r>
          </a:p>
          <a:p>
            <a:pPr lvl="3"/>
            <a:r>
              <a:rPr lang="en-US" dirty="0" smtClean="0"/>
              <a:t>Ottoman Empire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7008" r="10842" b="6713"/>
          <a:stretch/>
        </p:blipFill>
        <p:spPr bwMode="auto">
          <a:xfrm>
            <a:off x="9192126" y="0"/>
            <a:ext cx="2999874" cy="23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2" y="0"/>
            <a:ext cx="2245894" cy="16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9" y="3276600"/>
            <a:ext cx="5200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67" y="4781626"/>
            <a:ext cx="3206165" cy="20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66" y="3190200"/>
            <a:ext cx="2565283" cy="159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" y="0"/>
            <a:ext cx="6937515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CHAIN REACTION</a:t>
            </a:r>
          </a:p>
          <a:p>
            <a:pPr lvl="1"/>
            <a:r>
              <a:rPr lang="en-US" dirty="0" smtClean="0"/>
              <a:t>Serbia’s Ally: Russia mobilizes near East Germany</a:t>
            </a:r>
          </a:p>
          <a:p>
            <a:pPr lvl="1"/>
            <a:r>
              <a:rPr lang="en-US" dirty="0" smtClean="0"/>
              <a:t>Germany takes this as a declaration of war</a:t>
            </a:r>
          </a:p>
          <a:p>
            <a:pPr lvl="1"/>
            <a:r>
              <a:rPr lang="en-US" dirty="0" smtClean="0"/>
              <a:t>Before France can join, Germany declares war on France too!</a:t>
            </a:r>
          </a:p>
          <a:p>
            <a:pPr lvl="1"/>
            <a:r>
              <a:rPr lang="en-US" dirty="0" smtClean="0"/>
              <a:t>Great Britain jumps in</a:t>
            </a:r>
          </a:p>
          <a:p>
            <a:r>
              <a:rPr lang="en-US" dirty="0" smtClean="0"/>
              <a:t>1914</a:t>
            </a:r>
          </a:p>
          <a:p>
            <a:pPr lvl="1"/>
            <a:r>
              <a:rPr lang="en-US" b="1" dirty="0" smtClean="0"/>
              <a:t>Central Powers (triple alliance)</a:t>
            </a:r>
          </a:p>
          <a:p>
            <a:pPr lvl="2"/>
            <a:r>
              <a:rPr lang="en-US" dirty="0" smtClean="0"/>
              <a:t>Germany</a:t>
            </a:r>
          </a:p>
          <a:p>
            <a:pPr lvl="2"/>
            <a:r>
              <a:rPr lang="en-US" dirty="0" smtClean="0"/>
              <a:t>Austria-Hungary</a:t>
            </a:r>
          </a:p>
          <a:p>
            <a:pPr lvl="3"/>
            <a:r>
              <a:rPr lang="en-US" dirty="0" smtClean="0"/>
              <a:t>Bulgaria</a:t>
            </a:r>
          </a:p>
          <a:p>
            <a:pPr lvl="3"/>
            <a:r>
              <a:rPr lang="en-US" dirty="0" smtClean="0"/>
              <a:t>Ottoman Empire</a:t>
            </a:r>
          </a:p>
          <a:p>
            <a:pPr lvl="1"/>
            <a:r>
              <a:rPr lang="en-US" b="1" dirty="0" smtClean="0"/>
              <a:t>Allied Powers (triple entente)</a:t>
            </a:r>
          </a:p>
          <a:p>
            <a:pPr lvl="2"/>
            <a:r>
              <a:rPr lang="en-US" dirty="0" smtClean="0"/>
              <a:t>Great Britain</a:t>
            </a:r>
          </a:p>
          <a:p>
            <a:pPr lvl="2"/>
            <a:r>
              <a:rPr lang="en-US" dirty="0" smtClean="0"/>
              <a:t>France</a:t>
            </a:r>
          </a:p>
          <a:p>
            <a:pPr lvl="2"/>
            <a:r>
              <a:rPr lang="en-US" dirty="0" smtClean="0"/>
              <a:t>Russia</a:t>
            </a:r>
          </a:p>
          <a:p>
            <a:pPr lvl="3"/>
            <a:r>
              <a:rPr lang="en-US" dirty="0" smtClean="0"/>
              <a:t>Italy (switches sides – </a:t>
            </a:r>
            <a:r>
              <a:rPr lang="en-US" dirty="0"/>
              <a:t>W</a:t>
            </a:r>
            <a:r>
              <a:rPr lang="en-US" dirty="0" smtClean="0"/>
              <a:t>ar unjust)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 descr="http://blsciblogs.baruch.cuny.edu/his1005spring2011/files/2011/03/allian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11" y="4522581"/>
            <a:ext cx="3577389" cy="23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27" y="4272013"/>
            <a:ext cx="3232484" cy="25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" y="0"/>
            <a:ext cx="6937515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– Short War…DEAD WRONG</a:t>
            </a:r>
          </a:p>
          <a:p>
            <a:pPr lvl="1"/>
            <a:r>
              <a:rPr lang="en-US" dirty="0" smtClean="0"/>
              <a:t>Stalemate</a:t>
            </a:r>
          </a:p>
          <a:p>
            <a:pPr lvl="1"/>
            <a:r>
              <a:rPr lang="en-US" dirty="0" smtClean="0"/>
              <a:t>Eastern Front (Russia)</a:t>
            </a:r>
          </a:p>
          <a:p>
            <a:pPr lvl="1"/>
            <a:r>
              <a:rPr lang="en-US" dirty="0" smtClean="0"/>
              <a:t>Western Front (France)</a:t>
            </a:r>
          </a:p>
          <a:p>
            <a:pPr lvl="2"/>
            <a:r>
              <a:rPr lang="en-US" dirty="0" smtClean="0"/>
              <a:t>Trench Warfare</a:t>
            </a:r>
          </a:p>
          <a:p>
            <a:pPr lvl="2"/>
            <a:r>
              <a:rPr lang="en-US" dirty="0" smtClean="0"/>
              <a:t>Poison Gas</a:t>
            </a:r>
          </a:p>
          <a:p>
            <a:pPr lvl="2"/>
            <a:r>
              <a:rPr lang="en-US" dirty="0" smtClean="0"/>
              <a:t>Machine Guns</a:t>
            </a:r>
          </a:p>
          <a:p>
            <a:pPr lvl="2"/>
            <a:r>
              <a:rPr lang="en-US" dirty="0" smtClean="0"/>
              <a:t>Tank</a:t>
            </a:r>
          </a:p>
          <a:p>
            <a:pPr lvl="2"/>
            <a:r>
              <a:rPr lang="en-US" dirty="0" smtClean="0"/>
              <a:t>Submarine</a:t>
            </a:r>
          </a:p>
          <a:p>
            <a:r>
              <a:rPr lang="en-US" dirty="0" smtClean="0"/>
              <a:t>Problem – Russia Not industrialized</a:t>
            </a:r>
          </a:p>
          <a:p>
            <a:pPr lvl="1"/>
            <a:r>
              <a:rPr lang="en-US" dirty="0" smtClean="0"/>
              <a:t>Can’t transport supplies</a:t>
            </a:r>
          </a:p>
          <a:p>
            <a:pPr lvl="1"/>
            <a:r>
              <a:rPr lang="en-US" dirty="0" smtClean="0"/>
              <a:t>Can’t make supplies</a:t>
            </a:r>
          </a:p>
          <a:p>
            <a:pPr lvl="2"/>
            <a:r>
              <a:rPr lang="en-US" dirty="0" smtClean="0"/>
              <a:t>Russia’s strength = a lot of soldiers</a:t>
            </a:r>
          </a:p>
          <a:p>
            <a:pPr lvl="2"/>
            <a:r>
              <a:rPr lang="en-US" dirty="0" smtClean="0"/>
              <a:t>Russia suffers major losses</a:t>
            </a:r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7" y="1205254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15351" r="12336" b="21272"/>
          <a:stretch/>
        </p:blipFill>
        <p:spPr bwMode="auto">
          <a:xfrm>
            <a:off x="5791200" y="3015004"/>
            <a:ext cx="6400800" cy="39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57" y="0"/>
            <a:ext cx="50387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" y="5461365"/>
            <a:ext cx="2049621" cy="133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americanhistory.phillipmartin.info/amhis_railroad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56" y="5242929"/>
            <a:ext cx="3086101" cy="17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1" y="5461364"/>
            <a:ext cx="2327274" cy="1396635"/>
          </a:xfrm>
          <a:prstGeom prst="noSmoking">
            <a:avLst>
              <a:gd name="adj" fmla="val 50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2706688" y="5488428"/>
            <a:ext cx="2327274" cy="1396635"/>
          </a:xfrm>
          <a:prstGeom prst="noSmoking">
            <a:avLst>
              <a:gd name="adj" fmla="val 50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http://www.clipartlord.com/wp-content/uploads/2013/09/submarine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398"/>
            <a:ext cx="1827124" cy="14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T/7/I/I/8/P/tank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73" y="476009"/>
            <a:ext cx="1666827" cy="1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602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15351" r="12336" b="21272"/>
          <a:stretch/>
        </p:blipFill>
        <p:spPr bwMode="auto">
          <a:xfrm>
            <a:off x="9116027" y="4515096"/>
            <a:ext cx="3075972" cy="234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27" y="2633435"/>
            <a:ext cx="3075973" cy="188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25" y="0"/>
            <a:ext cx="3076874" cy="26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151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" y="0"/>
            <a:ext cx="6937515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Global War</a:t>
            </a:r>
          </a:p>
          <a:p>
            <a:pPr lvl="1"/>
            <a:r>
              <a:rPr lang="en-US" dirty="0" smtClean="0"/>
              <a:t>Australia and Japan join allies</a:t>
            </a:r>
          </a:p>
          <a:p>
            <a:pPr lvl="1"/>
            <a:r>
              <a:rPr lang="en-US" dirty="0" smtClean="0"/>
              <a:t>Indians help British Colonists</a:t>
            </a:r>
          </a:p>
          <a:p>
            <a:pPr lvl="2"/>
            <a:r>
              <a:rPr lang="en-US" dirty="0" smtClean="0"/>
              <a:t>Help Britain = get independence</a:t>
            </a:r>
          </a:p>
          <a:p>
            <a:r>
              <a:rPr lang="en-US" dirty="0" smtClean="0"/>
              <a:t>The Gallipoli Campaign</a:t>
            </a:r>
          </a:p>
          <a:p>
            <a:pPr lvl="1"/>
            <a:r>
              <a:rPr lang="en-US" dirty="0" smtClean="0"/>
              <a:t>Establish a supply line to Russia</a:t>
            </a:r>
          </a:p>
          <a:p>
            <a:pPr lvl="1"/>
            <a:r>
              <a:rPr lang="en-US" dirty="0" smtClean="0"/>
              <a:t>Fails – turns into Trench warfare stalemate</a:t>
            </a:r>
          </a:p>
          <a:p>
            <a:r>
              <a:rPr lang="en-US" dirty="0" smtClean="0"/>
              <a:t>War around the world</a:t>
            </a:r>
          </a:p>
          <a:p>
            <a:pPr lvl="1"/>
            <a:r>
              <a:rPr lang="en-US" dirty="0" smtClean="0"/>
              <a:t>Japan takes over German colonies</a:t>
            </a:r>
          </a:p>
          <a:p>
            <a:pPr lvl="1"/>
            <a:r>
              <a:rPr lang="en-US" dirty="0" smtClean="0"/>
              <a:t>Allied Powers and their colonial subjects joined forces</a:t>
            </a:r>
          </a:p>
          <a:p>
            <a:r>
              <a:rPr lang="en-US" b="1" dirty="0" smtClean="0"/>
              <a:t>What about America?</a:t>
            </a:r>
          </a:p>
          <a:p>
            <a:pPr lvl="1"/>
            <a:r>
              <a:rPr lang="en-US" dirty="0" smtClean="0"/>
              <a:t>German submarines</a:t>
            </a:r>
          </a:p>
          <a:p>
            <a:pPr lvl="2"/>
            <a:r>
              <a:rPr lang="en-US" dirty="0" smtClean="0"/>
              <a:t>US sending supplies to the Allied powers</a:t>
            </a:r>
          </a:p>
          <a:p>
            <a:pPr lvl="2"/>
            <a:r>
              <a:rPr lang="en-US" dirty="0" smtClean="0"/>
              <a:t>Germany says stay out or else</a:t>
            </a:r>
          </a:p>
          <a:p>
            <a:pPr lvl="3"/>
            <a:r>
              <a:rPr lang="en-US" i="1" dirty="0" smtClean="0"/>
              <a:t>Lusitania</a:t>
            </a:r>
            <a:r>
              <a:rPr lang="en-US" dirty="0" smtClean="0"/>
              <a:t> – passenger ship bombed 1,198 killed</a:t>
            </a:r>
          </a:p>
          <a:p>
            <a:pPr lvl="4"/>
            <a:r>
              <a:rPr lang="en-US" dirty="0" smtClean="0"/>
              <a:t>128 US citizens</a:t>
            </a:r>
          </a:p>
          <a:p>
            <a:pPr lvl="1"/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6" b="6790"/>
          <a:stretch/>
        </p:blipFill>
        <p:spPr bwMode="auto">
          <a:xfrm>
            <a:off x="6586678" y="0"/>
            <a:ext cx="5605321" cy="376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courses.nus.edu.sg/course/ellpatke/EN4880B/Map%2002-World%20Colonisation%2019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3" r="85685"/>
          <a:stretch/>
        </p:blipFill>
        <p:spPr bwMode="auto">
          <a:xfrm>
            <a:off x="10980161" y="0"/>
            <a:ext cx="1211837" cy="21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8" y="3327192"/>
            <a:ext cx="5238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50" y="0"/>
            <a:ext cx="1985504" cy="188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446</Words>
  <Application>Microsoft Office PowerPoint</Application>
  <PresentationFormat>Custom</PresentationFormat>
  <Paragraphs>111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40</cp:revision>
  <dcterms:created xsi:type="dcterms:W3CDTF">2014-03-04T13:18:31Z</dcterms:created>
  <dcterms:modified xsi:type="dcterms:W3CDTF">2014-03-05T17:56:13Z</dcterms:modified>
</cp:coreProperties>
</file>