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0" r:id="rId2"/>
    <p:sldId id="271" r:id="rId3"/>
    <p:sldId id="266" r:id="rId4"/>
    <p:sldId id="267" r:id="rId5"/>
    <p:sldId id="269" r:id="rId6"/>
    <p:sldId id="272" r:id="rId7"/>
    <p:sldId id="273" r:id="rId8"/>
    <p:sldId id="274" r:id="rId9"/>
    <p:sldId id="275" r:id="rId10"/>
    <p:sldId id="278" r:id="rId11"/>
    <p:sldId id="294" r:id="rId12"/>
    <p:sldId id="279"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C9925B"/>
    <a:srgbClr val="996633"/>
    <a:srgbClr val="C3B97B"/>
    <a:srgbClr val="0000FF"/>
    <a:srgbClr val="FF0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167BD8-C480-492C-9D10-2867D5CAE712}" type="datetimeFigureOut">
              <a:rPr lang="en-US" smtClean="0"/>
              <a:t>10/29/2013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F7AD03-2BC3-4A6E-B829-879D13B2F0EC}" type="slidenum">
              <a:rPr lang="en-US" smtClean="0"/>
              <a:t>‹#›</a:t>
            </a:fld>
            <a:endParaRPr lang="en-US"/>
          </a:p>
        </p:txBody>
      </p:sp>
    </p:spTree>
    <p:extLst>
      <p:ext uri="{BB962C8B-B14F-4D97-AF65-F5344CB8AC3E}">
        <p14:creationId xmlns:p14="http://schemas.microsoft.com/office/powerpoint/2010/main" val="1564941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9F5F50-84D3-4FA1-B2DE-7595DB515367}" type="datetimeFigureOut">
              <a:rPr lang="en-US" smtClean="0"/>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E9046-8424-423C-8307-73EB34958F28}" type="slidenum">
              <a:rPr lang="en-US" smtClean="0"/>
              <a:t>‹#›</a:t>
            </a:fld>
            <a:endParaRPr lang="en-US"/>
          </a:p>
        </p:txBody>
      </p:sp>
    </p:spTree>
    <p:extLst>
      <p:ext uri="{BB962C8B-B14F-4D97-AF65-F5344CB8AC3E}">
        <p14:creationId xmlns:p14="http://schemas.microsoft.com/office/powerpoint/2010/main" val="1727430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9F5F50-84D3-4FA1-B2DE-7595DB515367}" type="datetimeFigureOut">
              <a:rPr lang="en-US" smtClean="0"/>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E9046-8424-423C-8307-73EB34958F28}" type="slidenum">
              <a:rPr lang="en-US" smtClean="0"/>
              <a:t>‹#›</a:t>
            </a:fld>
            <a:endParaRPr lang="en-US"/>
          </a:p>
        </p:txBody>
      </p:sp>
    </p:spTree>
    <p:extLst>
      <p:ext uri="{BB962C8B-B14F-4D97-AF65-F5344CB8AC3E}">
        <p14:creationId xmlns:p14="http://schemas.microsoft.com/office/powerpoint/2010/main" val="395494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9F5F50-84D3-4FA1-B2DE-7595DB515367}" type="datetimeFigureOut">
              <a:rPr lang="en-US" smtClean="0"/>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E9046-8424-423C-8307-73EB34958F28}" type="slidenum">
              <a:rPr lang="en-US" smtClean="0"/>
              <a:t>‹#›</a:t>
            </a:fld>
            <a:endParaRPr lang="en-US"/>
          </a:p>
        </p:txBody>
      </p:sp>
    </p:spTree>
    <p:extLst>
      <p:ext uri="{BB962C8B-B14F-4D97-AF65-F5344CB8AC3E}">
        <p14:creationId xmlns:p14="http://schemas.microsoft.com/office/powerpoint/2010/main" val="196422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9F5F50-84D3-4FA1-B2DE-7595DB515367}" type="datetimeFigureOut">
              <a:rPr lang="en-US" smtClean="0"/>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E9046-8424-423C-8307-73EB34958F28}" type="slidenum">
              <a:rPr lang="en-US" smtClean="0"/>
              <a:t>‹#›</a:t>
            </a:fld>
            <a:endParaRPr lang="en-US"/>
          </a:p>
        </p:txBody>
      </p:sp>
    </p:spTree>
    <p:extLst>
      <p:ext uri="{BB962C8B-B14F-4D97-AF65-F5344CB8AC3E}">
        <p14:creationId xmlns:p14="http://schemas.microsoft.com/office/powerpoint/2010/main" val="1539295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9F5F50-84D3-4FA1-B2DE-7595DB515367}" type="datetimeFigureOut">
              <a:rPr lang="en-US" smtClean="0"/>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E9046-8424-423C-8307-73EB34958F28}" type="slidenum">
              <a:rPr lang="en-US" smtClean="0"/>
              <a:t>‹#›</a:t>
            </a:fld>
            <a:endParaRPr lang="en-US"/>
          </a:p>
        </p:txBody>
      </p:sp>
    </p:spTree>
    <p:extLst>
      <p:ext uri="{BB962C8B-B14F-4D97-AF65-F5344CB8AC3E}">
        <p14:creationId xmlns:p14="http://schemas.microsoft.com/office/powerpoint/2010/main" val="4017592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9F5F50-84D3-4FA1-B2DE-7595DB515367}" type="datetimeFigureOut">
              <a:rPr lang="en-US" smtClean="0"/>
              <a:t>10/29/2013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E9046-8424-423C-8307-73EB34958F28}" type="slidenum">
              <a:rPr lang="en-US" smtClean="0"/>
              <a:t>‹#›</a:t>
            </a:fld>
            <a:endParaRPr lang="en-US"/>
          </a:p>
        </p:txBody>
      </p:sp>
    </p:spTree>
    <p:extLst>
      <p:ext uri="{BB962C8B-B14F-4D97-AF65-F5344CB8AC3E}">
        <p14:creationId xmlns:p14="http://schemas.microsoft.com/office/powerpoint/2010/main" val="2490758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9F5F50-84D3-4FA1-B2DE-7595DB515367}" type="datetimeFigureOut">
              <a:rPr lang="en-US" smtClean="0"/>
              <a:t>10/29/2013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AE9046-8424-423C-8307-73EB34958F28}" type="slidenum">
              <a:rPr lang="en-US" smtClean="0"/>
              <a:t>‹#›</a:t>
            </a:fld>
            <a:endParaRPr lang="en-US"/>
          </a:p>
        </p:txBody>
      </p:sp>
    </p:spTree>
    <p:extLst>
      <p:ext uri="{BB962C8B-B14F-4D97-AF65-F5344CB8AC3E}">
        <p14:creationId xmlns:p14="http://schemas.microsoft.com/office/powerpoint/2010/main" val="4086711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9F5F50-84D3-4FA1-B2DE-7595DB515367}" type="datetimeFigureOut">
              <a:rPr lang="en-US" smtClean="0"/>
              <a:t>10/29/2013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AE9046-8424-423C-8307-73EB34958F28}" type="slidenum">
              <a:rPr lang="en-US" smtClean="0"/>
              <a:t>‹#›</a:t>
            </a:fld>
            <a:endParaRPr lang="en-US"/>
          </a:p>
        </p:txBody>
      </p:sp>
    </p:spTree>
    <p:extLst>
      <p:ext uri="{BB962C8B-B14F-4D97-AF65-F5344CB8AC3E}">
        <p14:creationId xmlns:p14="http://schemas.microsoft.com/office/powerpoint/2010/main" val="2240225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9F5F50-84D3-4FA1-B2DE-7595DB515367}" type="datetimeFigureOut">
              <a:rPr lang="en-US" smtClean="0"/>
              <a:t>10/29/2013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AE9046-8424-423C-8307-73EB34958F28}" type="slidenum">
              <a:rPr lang="en-US" smtClean="0"/>
              <a:t>‹#›</a:t>
            </a:fld>
            <a:endParaRPr lang="en-US"/>
          </a:p>
        </p:txBody>
      </p:sp>
    </p:spTree>
    <p:extLst>
      <p:ext uri="{BB962C8B-B14F-4D97-AF65-F5344CB8AC3E}">
        <p14:creationId xmlns:p14="http://schemas.microsoft.com/office/powerpoint/2010/main" val="1403657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9F5F50-84D3-4FA1-B2DE-7595DB515367}" type="datetimeFigureOut">
              <a:rPr lang="en-US" smtClean="0"/>
              <a:t>10/29/2013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E9046-8424-423C-8307-73EB34958F28}" type="slidenum">
              <a:rPr lang="en-US" smtClean="0"/>
              <a:t>‹#›</a:t>
            </a:fld>
            <a:endParaRPr lang="en-US"/>
          </a:p>
        </p:txBody>
      </p:sp>
    </p:spTree>
    <p:extLst>
      <p:ext uri="{BB962C8B-B14F-4D97-AF65-F5344CB8AC3E}">
        <p14:creationId xmlns:p14="http://schemas.microsoft.com/office/powerpoint/2010/main" val="4538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9F5F50-84D3-4FA1-B2DE-7595DB515367}" type="datetimeFigureOut">
              <a:rPr lang="en-US" smtClean="0"/>
              <a:t>10/29/2013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E9046-8424-423C-8307-73EB34958F28}" type="slidenum">
              <a:rPr lang="en-US" smtClean="0"/>
              <a:t>‹#›</a:t>
            </a:fld>
            <a:endParaRPr lang="en-US"/>
          </a:p>
        </p:txBody>
      </p:sp>
    </p:spTree>
    <p:extLst>
      <p:ext uri="{BB962C8B-B14F-4D97-AF65-F5344CB8AC3E}">
        <p14:creationId xmlns:p14="http://schemas.microsoft.com/office/powerpoint/2010/main" val="771577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F5F50-84D3-4FA1-B2DE-7595DB515367}" type="datetimeFigureOut">
              <a:rPr lang="en-US" smtClean="0"/>
              <a:t>10/29/2013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E9046-8424-423C-8307-73EB34958F28}" type="slidenum">
              <a:rPr lang="en-US" smtClean="0"/>
              <a:t>‹#›</a:t>
            </a:fld>
            <a:endParaRPr lang="en-US"/>
          </a:p>
        </p:txBody>
      </p:sp>
    </p:spTree>
    <p:extLst>
      <p:ext uri="{BB962C8B-B14F-4D97-AF65-F5344CB8AC3E}">
        <p14:creationId xmlns:p14="http://schemas.microsoft.com/office/powerpoint/2010/main" val="1915039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slides/_rels/slide14.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29.wmf"/><Relationship Id="rId7" Type="http://schemas.openxmlformats.org/officeDocument/2006/relationships/image" Target="../media/image33.wmf"/><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 Id="rId9" Type="http://schemas.openxmlformats.org/officeDocument/2006/relationships/image" Target="../media/image35.wmf"/></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gif"/><Relationship Id="rId1" Type="http://schemas.openxmlformats.org/officeDocument/2006/relationships/slideLayout" Target="../slideLayouts/slideLayout2.xml"/><Relationship Id="rId4" Type="http://schemas.openxmlformats.org/officeDocument/2006/relationships/image" Target="../media/image46.wmf"/></Relationships>
</file>

<file path=ppt/slides/_rels/slide22.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2.jpe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gif"/><Relationship Id="rId11" Type="http://schemas.openxmlformats.org/officeDocument/2006/relationships/image" Target="../media/image21.wmf"/><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gif"/></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America </a:t>
            </a:r>
            <a:r>
              <a:rPr lang="en-US" sz="2800" dirty="0" smtClean="0"/>
              <a:t>(17-18</a:t>
            </a:r>
            <a:r>
              <a:rPr lang="en-US" sz="2800" baseline="30000" dirty="0" smtClean="0"/>
              <a:t>th</a:t>
            </a:r>
            <a:r>
              <a:rPr lang="en-US" sz="2800" dirty="0" smtClean="0"/>
              <a:t> century)</a:t>
            </a:r>
            <a:endParaRPr lang="en-US" sz="2800" dirty="0"/>
          </a:p>
        </p:txBody>
      </p:sp>
      <p:pic>
        <p:nvPicPr>
          <p:cNvPr id="4098" name="Picture 2" descr="http://mapas.owje.com/img/Mapa-de-Norte-America-Colonial-28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87" y="1495425"/>
            <a:ext cx="8607426" cy="5022663"/>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2"/>
          <p:cNvSpPr/>
          <p:nvPr/>
        </p:nvSpPr>
        <p:spPr>
          <a:xfrm>
            <a:off x="2244436" y="2563091"/>
            <a:ext cx="4585855" cy="3643745"/>
          </a:xfrm>
          <a:custGeom>
            <a:avLst/>
            <a:gdLst>
              <a:gd name="connsiteX0" fmla="*/ 4364182 w 4585855"/>
              <a:gd name="connsiteY0" fmla="*/ 235527 h 3643745"/>
              <a:gd name="connsiteX1" fmla="*/ 4308764 w 4585855"/>
              <a:gd name="connsiteY1" fmla="*/ 166254 h 3643745"/>
              <a:gd name="connsiteX2" fmla="*/ 4253346 w 4585855"/>
              <a:gd name="connsiteY2" fmla="*/ 138545 h 3643745"/>
              <a:gd name="connsiteX3" fmla="*/ 4142509 w 4585855"/>
              <a:gd name="connsiteY3" fmla="*/ 41564 h 3643745"/>
              <a:gd name="connsiteX4" fmla="*/ 4059382 w 4585855"/>
              <a:gd name="connsiteY4" fmla="*/ 13854 h 3643745"/>
              <a:gd name="connsiteX5" fmla="*/ 4017819 w 4585855"/>
              <a:gd name="connsiteY5" fmla="*/ 0 h 3643745"/>
              <a:gd name="connsiteX6" fmla="*/ 3934691 w 4585855"/>
              <a:gd name="connsiteY6" fmla="*/ 27709 h 3643745"/>
              <a:gd name="connsiteX7" fmla="*/ 3879273 w 4585855"/>
              <a:gd name="connsiteY7" fmla="*/ 110836 h 3643745"/>
              <a:gd name="connsiteX8" fmla="*/ 3837709 w 4585855"/>
              <a:gd name="connsiteY8" fmla="*/ 138545 h 3643745"/>
              <a:gd name="connsiteX9" fmla="*/ 3754582 w 4585855"/>
              <a:gd name="connsiteY9" fmla="*/ 166254 h 3643745"/>
              <a:gd name="connsiteX10" fmla="*/ 3560619 w 4585855"/>
              <a:gd name="connsiteY10" fmla="*/ 152400 h 3643745"/>
              <a:gd name="connsiteX11" fmla="*/ 3519055 w 4585855"/>
              <a:gd name="connsiteY11" fmla="*/ 138545 h 3643745"/>
              <a:gd name="connsiteX12" fmla="*/ 3463637 w 4585855"/>
              <a:gd name="connsiteY12" fmla="*/ 124691 h 3643745"/>
              <a:gd name="connsiteX13" fmla="*/ 3311237 w 4585855"/>
              <a:gd name="connsiteY13" fmla="*/ 110836 h 3643745"/>
              <a:gd name="connsiteX14" fmla="*/ 3089564 w 4585855"/>
              <a:gd name="connsiteY14" fmla="*/ 138545 h 3643745"/>
              <a:gd name="connsiteX15" fmla="*/ 3006437 w 4585855"/>
              <a:gd name="connsiteY15" fmla="*/ 166254 h 3643745"/>
              <a:gd name="connsiteX16" fmla="*/ 2923309 w 4585855"/>
              <a:gd name="connsiteY16" fmla="*/ 221673 h 3643745"/>
              <a:gd name="connsiteX17" fmla="*/ 2881746 w 4585855"/>
              <a:gd name="connsiteY17" fmla="*/ 249382 h 3643745"/>
              <a:gd name="connsiteX18" fmla="*/ 2798619 w 4585855"/>
              <a:gd name="connsiteY18" fmla="*/ 304800 h 3643745"/>
              <a:gd name="connsiteX19" fmla="*/ 2729346 w 4585855"/>
              <a:gd name="connsiteY19" fmla="*/ 346364 h 3643745"/>
              <a:gd name="connsiteX20" fmla="*/ 2646219 w 4585855"/>
              <a:gd name="connsiteY20" fmla="*/ 387927 h 3643745"/>
              <a:gd name="connsiteX21" fmla="*/ 2576946 w 4585855"/>
              <a:gd name="connsiteY21" fmla="*/ 429491 h 3643745"/>
              <a:gd name="connsiteX22" fmla="*/ 2535382 w 4585855"/>
              <a:gd name="connsiteY22" fmla="*/ 457200 h 3643745"/>
              <a:gd name="connsiteX23" fmla="*/ 2369128 w 4585855"/>
              <a:gd name="connsiteY23" fmla="*/ 484909 h 3643745"/>
              <a:gd name="connsiteX24" fmla="*/ 2299855 w 4585855"/>
              <a:gd name="connsiteY24" fmla="*/ 498764 h 3643745"/>
              <a:gd name="connsiteX25" fmla="*/ 2161309 w 4585855"/>
              <a:gd name="connsiteY25" fmla="*/ 526473 h 3643745"/>
              <a:gd name="connsiteX26" fmla="*/ 2119746 w 4585855"/>
              <a:gd name="connsiteY26" fmla="*/ 554182 h 3643745"/>
              <a:gd name="connsiteX27" fmla="*/ 2036619 w 4585855"/>
              <a:gd name="connsiteY27" fmla="*/ 581891 h 3643745"/>
              <a:gd name="connsiteX28" fmla="*/ 1967346 w 4585855"/>
              <a:gd name="connsiteY28" fmla="*/ 623454 h 3643745"/>
              <a:gd name="connsiteX29" fmla="*/ 1898073 w 4585855"/>
              <a:gd name="connsiteY29" fmla="*/ 665018 h 3643745"/>
              <a:gd name="connsiteX30" fmla="*/ 1773382 w 4585855"/>
              <a:gd name="connsiteY30" fmla="*/ 748145 h 3643745"/>
              <a:gd name="connsiteX31" fmla="*/ 1731819 w 4585855"/>
              <a:gd name="connsiteY31" fmla="*/ 775854 h 3643745"/>
              <a:gd name="connsiteX32" fmla="*/ 1648691 w 4585855"/>
              <a:gd name="connsiteY32" fmla="*/ 803564 h 3643745"/>
              <a:gd name="connsiteX33" fmla="*/ 1607128 w 4585855"/>
              <a:gd name="connsiteY33" fmla="*/ 817418 h 3643745"/>
              <a:gd name="connsiteX34" fmla="*/ 1565564 w 4585855"/>
              <a:gd name="connsiteY34" fmla="*/ 845127 h 3643745"/>
              <a:gd name="connsiteX35" fmla="*/ 1551709 w 4585855"/>
              <a:gd name="connsiteY35" fmla="*/ 886691 h 3643745"/>
              <a:gd name="connsiteX36" fmla="*/ 1524000 w 4585855"/>
              <a:gd name="connsiteY36" fmla="*/ 1011382 h 3643745"/>
              <a:gd name="connsiteX37" fmla="*/ 1482437 w 4585855"/>
              <a:gd name="connsiteY37" fmla="*/ 1094509 h 3643745"/>
              <a:gd name="connsiteX38" fmla="*/ 1440873 w 4585855"/>
              <a:gd name="connsiteY38" fmla="*/ 1177636 h 3643745"/>
              <a:gd name="connsiteX39" fmla="*/ 1413164 w 4585855"/>
              <a:gd name="connsiteY39" fmla="*/ 1260764 h 3643745"/>
              <a:gd name="connsiteX40" fmla="*/ 1385455 w 4585855"/>
              <a:gd name="connsiteY40" fmla="*/ 1302327 h 3643745"/>
              <a:gd name="connsiteX41" fmla="*/ 1343891 w 4585855"/>
              <a:gd name="connsiteY41" fmla="*/ 1385454 h 3643745"/>
              <a:gd name="connsiteX42" fmla="*/ 1274619 w 4585855"/>
              <a:gd name="connsiteY42" fmla="*/ 1510145 h 3643745"/>
              <a:gd name="connsiteX43" fmla="*/ 1205346 w 4585855"/>
              <a:gd name="connsiteY43" fmla="*/ 1634836 h 3643745"/>
              <a:gd name="connsiteX44" fmla="*/ 1177637 w 4585855"/>
              <a:gd name="connsiteY44" fmla="*/ 1676400 h 3643745"/>
              <a:gd name="connsiteX45" fmla="*/ 1136073 w 4585855"/>
              <a:gd name="connsiteY45" fmla="*/ 1759527 h 3643745"/>
              <a:gd name="connsiteX46" fmla="*/ 1080655 w 4585855"/>
              <a:gd name="connsiteY46" fmla="*/ 1870364 h 3643745"/>
              <a:gd name="connsiteX47" fmla="*/ 1039091 w 4585855"/>
              <a:gd name="connsiteY47" fmla="*/ 1898073 h 3643745"/>
              <a:gd name="connsiteX48" fmla="*/ 942109 w 4585855"/>
              <a:gd name="connsiteY48" fmla="*/ 2008909 h 3643745"/>
              <a:gd name="connsiteX49" fmla="*/ 900546 w 4585855"/>
              <a:gd name="connsiteY49" fmla="*/ 2022764 h 3643745"/>
              <a:gd name="connsiteX50" fmla="*/ 817419 w 4585855"/>
              <a:gd name="connsiteY50" fmla="*/ 2078182 h 3643745"/>
              <a:gd name="connsiteX51" fmla="*/ 789709 w 4585855"/>
              <a:gd name="connsiteY51" fmla="*/ 2105891 h 3643745"/>
              <a:gd name="connsiteX52" fmla="*/ 748146 w 4585855"/>
              <a:gd name="connsiteY52" fmla="*/ 2119745 h 3643745"/>
              <a:gd name="connsiteX53" fmla="*/ 651164 w 4585855"/>
              <a:gd name="connsiteY53" fmla="*/ 2189018 h 3643745"/>
              <a:gd name="connsiteX54" fmla="*/ 568037 w 4585855"/>
              <a:gd name="connsiteY54" fmla="*/ 2230582 h 3643745"/>
              <a:gd name="connsiteX55" fmla="*/ 540328 w 4585855"/>
              <a:gd name="connsiteY55" fmla="*/ 2272145 h 3643745"/>
              <a:gd name="connsiteX56" fmla="*/ 471055 w 4585855"/>
              <a:gd name="connsiteY56" fmla="*/ 2327564 h 3643745"/>
              <a:gd name="connsiteX57" fmla="*/ 415637 w 4585855"/>
              <a:gd name="connsiteY57" fmla="*/ 2410691 h 3643745"/>
              <a:gd name="connsiteX58" fmla="*/ 346364 w 4585855"/>
              <a:gd name="connsiteY58" fmla="*/ 2479964 h 3643745"/>
              <a:gd name="connsiteX59" fmla="*/ 277091 w 4585855"/>
              <a:gd name="connsiteY59" fmla="*/ 2604654 h 3643745"/>
              <a:gd name="connsiteX60" fmla="*/ 249382 w 4585855"/>
              <a:gd name="connsiteY60" fmla="*/ 2646218 h 3643745"/>
              <a:gd name="connsiteX61" fmla="*/ 180109 w 4585855"/>
              <a:gd name="connsiteY61" fmla="*/ 2770909 h 3643745"/>
              <a:gd name="connsiteX62" fmla="*/ 166255 w 4585855"/>
              <a:gd name="connsiteY62" fmla="*/ 2812473 h 3643745"/>
              <a:gd name="connsiteX63" fmla="*/ 110837 w 4585855"/>
              <a:gd name="connsiteY63" fmla="*/ 2895600 h 3643745"/>
              <a:gd name="connsiteX64" fmla="*/ 69273 w 4585855"/>
              <a:gd name="connsiteY64" fmla="*/ 2978727 h 3643745"/>
              <a:gd name="connsiteX65" fmla="*/ 27709 w 4585855"/>
              <a:gd name="connsiteY65" fmla="*/ 3103418 h 3643745"/>
              <a:gd name="connsiteX66" fmla="*/ 13855 w 4585855"/>
              <a:gd name="connsiteY66" fmla="*/ 3144982 h 3643745"/>
              <a:gd name="connsiteX67" fmla="*/ 0 w 4585855"/>
              <a:gd name="connsiteY67" fmla="*/ 3186545 h 3643745"/>
              <a:gd name="connsiteX68" fmla="*/ 13855 w 4585855"/>
              <a:gd name="connsiteY68" fmla="*/ 3297382 h 3643745"/>
              <a:gd name="connsiteX69" fmla="*/ 27709 w 4585855"/>
              <a:gd name="connsiteY69" fmla="*/ 3338945 h 3643745"/>
              <a:gd name="connsiteX70" fmla="*/ 152400 w 4585855"/>
              <a:gd name="connsiteY70" fmla="*/ 3408218 h 3643745"/>
              <a:gd name="connsiteX71" fmla="*/ 193964 w 4585855"/>
              <a:gd name="connsiteY71" fmla="*/ 3435927 h 3643745"/>
              <a:gd name="connsiteX72" fmla="*/ 249382 w 4585855"/>
              <a:gd name="connsiteY72" fmla="*/ 3449782 h 3643745"/>
              <a:gd name="connsiteX73" fmla="*/ 290946 w 4585855"/>
              <a:gd name="connsiteY73" fmla="*/ 3463636 h 3643745"/>
              <a:gd name="connsiteX74" fmla="*/ 401782 w 4585855"/>
              <a:gd name="connsiteY74" fmla="*/ 3491345 h 3643745"/>
              <a:gd name="connsiteX75" fmla="*/ 526473 w 4585855"/>
              <a:gd name="connsiteY75" fmla="*/ 3532909 h 3643745"/>
              <a:gd name="connsiteX76" fmla="*/ 568037 w 4585855"/>
              <a:gd name="connsiteY76" fmla="*/ 3546764 h 3643745"/>
              <a:gd name="connsiteX77" fmla="*/ 609600 w 4585855"/>
              <a:gd name="connsiteY77" fmla="*/ 3574473 h 3643745"/>
              <a:gd name="connsiteX78" fmla="*/ 706582 w 4585855"/>
              <a:gd name="connsiteY78" fmla="*/ 3602182 h 3643745"/>
              <a:gd name="connsiteX79" fmla="*/ 789709 w 4585855"/>
              <a:gd name="connsiteY79" fmla="*/ 3643745 h 3643745"/>
              <a:gd name="connsiteX80" fmla="*/ 969819 w 4585855"/>
              <a:gd name="connsiteY80" fmla="*/ 3629891 h 3643745"/>
              <a:gd name="connsiteX81" fmla="*/ 1052946 w 4585855"/>
              <a:gd name="connsiteY81" fmla="*/ 3602182 h 3643745"/>
              <a:gd name="connsiteX82" fmla="*/ 1094509 w 4585855"/>
              <a:gd name="connsiteY82" fmla="*/ 3574473 h 3643745"/>
              <a:gd name="connsiteX83" fmla="*/ 1177637 w 4585855"/>
              <a:gd name="connsiteY83" fmla="*/ 3546764 h 3643745"/>
              <a:gd name="connsiteX84" fmla="*/ 1219200 w 4585855"/>
              <a:gd name="connsiteY84" fmla="*/ 3519054 h 3643745"/>
              <a:gd name="connsiteX85" fmla="*/ 1302328 w 4585855"/>
              <a:gd name="connsiteY85" fmla="*/ 3491345 h 3643745"/>
              <a:gd name="connsiteX86" fmla="*/ 1343891 w 4585855"/>
              <a:gd name="connsiteY86" fmla="*/ 3449782 h 3643745"/>
              <a:gd name="connsiteX87" fmla="*/ 1385455 w 4585855"/>
              <a:gd name="connsiteY87" fmla="*/ 3435927 h 3643745"/>
              <a:gd name="connsiteX88" fmla="*/ 1440873 w 4585855"/>
              <a:gd name="connsiteY88" fmla="*/ 3408218 h 3643745"/>
              <a:gd name="connsiteX89" fmla="*/ 1482437 w 4585855"/>
              <a:gd name="connsiteY89" fmla="*/ 3380509 h 3643745"/>
              <a:gd name="connsiteX90" fmla="*/ 1524000 w 4585855"/>
              <a:gd name="connsiteY90" fmla="*/ 3366654 h 3643745"/>
              <a:gd name="connsiteX91" fmla="*/ 1607128 w 4585855"/>
              <a:gd name="connsiteY91" fmla="*/ 3311236 h 3643745"/>
              <a:gd name="connsiteX92" fmla="*/ 1634837 w 4585855"/>
              <a:gd name="connsiteY92" fmla="*/ 3269673 h 3643745"/>
              <a:gd name="connsiteX93" fmla="*/ 1717964 w 4585855"/>
              <a:gd name="connsiteY93" fmla="*/ 3241964 h 3643745"/>
              <a:gd name="connsiteX94" fmla="*/ 1801091 w 4585855"/>
              <a:gd name="connsiteY94" fmla="*/ 3200400 h 3643745"/>
              <a:gd name="connsiteX95" fmla="*/ 1842655 w 4585855"/>
              <a:gd name="connsiteY95" fmla="*/ 3172691 h 3643745"/>
              <a:gd name="connsiteX96" fmla="*/ 1925782 w 4585855"/>
              <a:gd name="connsiteY96" fmla="*/ 3144982 h 3643745"/>
              <a:gd name="connsiteX97" fmla="*/ 1967346 w 4585855"/>
              <a:gd name="connsiteY97" fmla="*/ 3131127 h 3643745"/>
              <a:gd name="connsiteX98" fmla="*/ 2119746 w 4585855"/>
              <a:gd name="connsiteY98" fmla="*/ 3075709 h 3643745"/>
              <a:gd name="connsiteX99" fmla="*/ 2202873 w 4585855"/>
              <a:gd name="connsiteY99" fmla="*/ 3048000 h 3643745"/>
              <a:gd name="connsiteX100" fmla="*/ 2244437 w 4585855"/>
              <a:gd name="connsiteY100" fmla="*/ 3034145 h 3643745"/>
              <a:gd name="connsiteX101" fmla="*/ 2355273 w 4585855"/>
              <a:gd name="connsiteY101" fmla="*/ 3006436 h 3643745"/>
              <a:gd name="connsiteX102" fmla="*/ 2507673 w 4585855"/>
              <a:gd name="connsiteY102" fmla="*/ 2964873 h 3643745"/>
              <a:gd name="connsiteX103" fmla="*/ 2687782 w 4585855"/>
              <a:gd name="connsiteY103" fmla="*/ 2923309 h 3643745"/>
              <a:gd name="connsiteX104" fmla="*/ 2770909 w 4585855"/>
              <a:gd name="connsiteY104" fmla="*/ 2895600 h 3643745"/>
              <a:gd name="connsiteX105" fmla="*/ 2826328 w 4585855"/>
              <a:gd name="connsiteY105" fmla="*/ 2867891 h 3643745"/>
              <a:gd name="connsiteX106" fmla="*/ 2881746 w 4585855"/>
              <a:gd name="connsiteY106" fmla="*/ 2854036 h 3643745"/>
              <a:gd name="connsiteX107" fmla="*/ 2923309 w 4585855"/>
              <a:gd name="connsiteY107" fmla="*/ 2840182 h 3643745"/>
              <a:gd name="connsiteX108" fmla="*/ 2992582 w 4585855"/>
              <a:gd name="connsiteY108" fmla="*/ 2770909 h 3643745"/>
              <a:gd name="connsiteX109" fmla="*/ 3034146 w 4585855"/>
              <a:gd name="connsiteY109" fmla="*/ 2729345 h 3643745"/>
              <a:gd name="connsiteX110" fmla="*/ 3075709 w 4585855"/>
              <a:gd name="connsiteY110" fmla="*/ 2632364 h 3643745"/>
              <a:gd name="connsiteX111" fmla="*/ 3103419 w 4585855"/>
              <a:gd name="connsiteY111" fmla="*/ 2604654 h 3643745"/>
              <a:gd name="connsiteX112" fmla="*/ 3144982 w 4585855"/>
              <a:gd name="connsiteY112" fmla="*/ 2521527 h 3643745"/>
              <a:gd name="connsiteX113" fmla="*/ 3186546 w 4585855"/>
              <a:gd name="connsiteY113" fmla="*/ 2382982 h 3643745"/>
              <a:gd name="connsiteX114" fmla="*/ 3200400 w 4585855"/>
              <a:gd name="connsiteY114" fmla="*/ 1842654 h 3643745"/>
              <a:gd name="connsiteX115" fmla="*/ 3241964 w 4585855"/>
              <a:gd name="connsiteY115" fmla="*/ 1745673 h 3643745"/>
              <a:gd name="connsiteX116" fmla="*/ 3269673 w 4585855"/>
              <a:gd name="connsiteY116" fmla="*/ 1662545 h 3643745"/>
              <a:gd name="connsiteX117" fmla="*/ 3352800 w 4585855"/>
              <a:gd name="connsiteY117" fmla="*/ 1537854 h 3643745"/>
              <a:gd name="connsiteX118" fmla="*/ 3380509 w 4585855"/>
              <a:gd name="connsiteY118" fmla="*/ 1496291 h 3643745"/>
              <a:gd name="connsiteX119" fmla="*/ 3435928 w 4585855"/>
              <a:gd name="connsiteY119" fmla="*/ 1427018 h 3643745"/>
              <a:gd name="connsiteX120" fmla="*/ 3477491 w 4585855"/>
              <a:gd name="connsiteY120" fmla="*/ 1385454 h 3643745"/>
              <a:gd name="connsiteX121" fmla="*/ 3588328 w 4585855"/>
              <a:gd name="connsiteY121" fmla="*/ 1288473 h 3643745"/>
              <a:gd name="connsiteX122" fmla="*/ 3629891 w 4585855"/>
              <a:gd name="connsiteY122" fmla="*/ 1260764 h 3643745"/>
              <a:gd name="connsiteX123" fmla="*/ 3713019 w 4585855"/>
              <a:gd name="connsiteY123" fmla="*/ 1233054 h 3643745"/>
              <a:gd name="connsiteX124" fmla="*/ 3948546 w 4585855"/>
              <a:gd name="connsiteY124" fmla="*/ 1205345 h 3643745"/>
              <a:gd name="connsiteX125" fmla="*/ 4059382 w 4585855"/>
              <a:gd name="connsiteY125" fmla="*/ 1177636 h 3643745"/>
              <a:gd name="connsiteX126" fmla="*/ 4100946 w 4585855"/>
              <a:gd name="connsiteY126" fmla="*/ 1163782 h 3643745"/>
              <a:gd name="connsiteX127" fmla="*/ 4225637 w 4585855"/>
              <a:gd name="connsiteY127" fmla="*/ 1136073 h 3643745"/>
              <a:gd name="connsiteX128" fmla="*/ 4267200 w 4585855"/>
              <a:gd name="connsiteY128" fmla="*/ 1108364 h 3643745"/>
              <a:gd name="connsiteX129" fmla="*/ 4308764 w 4585855"/>
              <a:gd name="connsiteY129" fmla="*/ 1094509 h 3643745"/>
              <a:gd name="connsiteX130" fmla="*/ 4391891 w 4585855"/>
              <a:gd name="connsiteY130" fmla="*/ 1039091 h 3643745"/>
              <a:gd name="connsiteX131" fmla="*/ 4461164 w 4585855"/>
              <a:gd name="connsiteY131" fmla="*/ 969818 h 3643745"/>
              <a:gd name="connsiteX132" fmla="*/ 4530437 w 4585855"/>
              <a:gd name="connsiteY132" fmla="*/ 886691 h 3643745"/>
              <a:gd name="connsiteX133" fmla="*/ 4572000 w 4585855"/>
              <a:gd name="connsiteY133" fmla="*/ 748145 h 3643745"/>
              <a:gd name="connsiteX134" fmla="*/ 4585855 w 4585855"/>
              <a:gd name="connsiteY134" fmla="*/ 706582 h 3643745"/>
              <a:gd name="connsiteX135" fmla="*/ 4572000 w 4585855"/>
              <a:gd name="connsiteY135" fmla="*/ 374073 h 3643745"/>
              <a:gd name="connsiteX136" fmla="*/ 4558146 w 4585855"/>
              <a:gd name="connsiteY136" fmla="*/ 332509 h 3643745"/>
              <a:gd name="connsiteX137" fmla="*/ 4475019 w 4585855"/>
              <a:gd name="connsiteY137" fmla="*/ 304800 h 3643745"/>
              <a:gd name="connsiteX138" fmla="*/ 4447309 w 4585855"/>
              <a:gd name="connsiteY138" fmla="*/ 277091 h 3643745"/>
              <a:gd name="connsiteX139" fmla="*/ 4364182 w 4585855"/>
              <a:gd name="connsiteY139" fmla="*/ 235527 h 3643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4585855" h="3643745">
                <a:moveTo>
                  <a:pt x="4364182" y="235527"/>
                </a:moveTo>
                <a:cubicBezTo>
                  <a:pt x="4341091" y="217054"/>
                  <a:pt x="4331018" y="185727"/>
                  <a:pt x="4308764" y="166254"/>
                </a:cubicBezTo>
                <a:cubicBezTo>
                  <a:pt x="4293221" y="152654"/>
                  <a:pt x="4269212" y="151767"/>
                  <a:pt x="4253346" y="138545"/>
                </a:cubicBezTo>
                <a:cubicBezTo>
                  <a:pt x="4177913" y="75685"/>
                  <a:pt x="4297994" y="93394"/>
                  <a:pt x="4142509" y="41564"/>
                </a:cubicBezTo>
                <a:lnTo>
                  <a:pt x="4059382" y="13854"/>
                </a:lnTo>
                <a:lnTo>
                  <a:pt x="4017819" y="0"/>
                </a:lnTo>
                <a:cubicBezTo>
                  <a:pt x="3990110" y="9236"/>
                  <a:pt x="3950893" y="3406"/>
                  <a:pt x="3934691" y="27709"/>
                </a:cubicBezTo>
                <a:cubicBezTo>
                  <a:pt x="3916218" y="55418"/>
                  <a:pt x="3906982" y="92363"/>
                  <a:pt x="3879273" y="110836"/>
                </a:cubicBezTo>
                <a:cubicBezTo>
                  <a:pt x="3865418" y="120072"/>
                  <a:pt x="3852925" y="131782"/>
                  <a:pt x="3837709" y="138545"/>
                </a:cubicBezTo>
                <a:cubicBezTo>
                  <a:pt x="3811019" y="150407"/>
                  <a:pt x="3754582" y="166254"/>
                  <a:pt x="3754582" y="166254"/>
                </a:cubicBezTo>
                <a:cubicBezTo>
                  <a:pt x="3689928" y="161636"/>
                  <a:pt x="3624994" y="159974"/>
                  <a:pt x="3560619" y="152400"/>
                </a:cubicBezTo>
                <a:cubicBezTo>
                  <a:pt x="3546115" y="150694"/>
                  <a:pt x="3533097" y="142557"/>
                  <a:pt x="3519055" y="138545"/>
                </a:cubicBezTo>
                <a:cubicBezTo>
                  <a:pt x="3500746" y="133314"/>
                  <a:pt x="3482511" y="127208"/>
                  <a:pt x="3463637" y="124691"/>
                </a:cubicBezTo>
                <a:cubicBezTo>
                  <a:pt x="3413075" y="117949"/>
                  <a:pt x="3362037" y="115454"/>
                  <a:pt x="3311237" y="110836"/>
                </a:cubicBezTo>
                <a:cubicBezTo>
                  <a:pt x="3199728" y="120129"/>
                  <a:pt x="3173690" y="113308"/>
                  <a:pt x="3089564" y="138545"/>
                </a:cubicBezTo>
                <a:cubicBezTo>
                  <a:pt x="3061588" y="146938"/>
                  <a:pt x="3006437" y="166254"/>
                  <a:pt x="3006437" y="166254"/>
                </a:cubicBezTo>
                <a:lnTo>
                  <a:pt x="2923309" y="221673"/>
                </a:lnTo>
                <a:cubicBezTo>
                  <a:pt x="2909455" y="230909"/>
                  <a:pt x="2893520" y="237608"/>
                  <a:pt x="2881746" y="249382"/>
                </a:cubicBezTo>
                <a:cubicBezTo>
                  <a:pt x="2829855" y="301271"/>
                  <a:pt x="2858770" y="284749"/>
                  <a:pt x="2798619" y="304800"/>
                </a:cubicBezTo>
                <a:cubicBezTo>
                  <a:pt x="2744495" y="358922"/>
                  <a:pt x="2801286" y="310393"/>
                  <a:pt x="2729346" y="346364"/>
                </a:cubicBezTo>
                <a:cubicBezTo>
                  <a:pt x="2621925" y="400075"/>
                  <a:pt x="2750681" y="353107"/>
                  <a:pt x="2646219" y="387927"/>
                </a:cubicBezTo>
                <a:cubicBezTo>
                  <a:pt x="2592095" y="442049"/>
                  <a:pt x="2648886" y="393520"/>
                  <a:pt x="2576946" y="429491"/>
                </a:cubicBezTo>
                <a:cubicBezTo>
                  <a:pt x="2562053" y="436938"/>
                  <a:pt x="2550275" y="449753"/>
                  <a:pt x="2535382" y="457200"/>
                </a:cubicBezTo>
                <a:cubicBezTo>
                  <a:pt x="2487736" y="481023"/>
                  <a:pt x="2412143" y="478764"/>
                  <a:pt x="2369128" y="484909"/>
                </a:cubicBezTo>
                <a:cubicBezTo>
                  <a:pt x="2345816" y="488239"/>
                  <a:pt x="2323023" y="494552"/>
                  <a:pt x="2299855" y="498764"/>
                </a:cubicBezTo>
                <a:cubicBezTo>
                  <a:pt x="2175293" y="521412"/>
                  <a:pt x="2259336" y="501966"/>
                  <a:pt x="2161309" y="526473"/>
                </a:cubicBezTo>
                <a:cubicBezTo>
                  <a:pt x="2147455" y="535709"/>
                  <a:pt x="2134962" y="547419"/>
                  <a:pt x="2119746" y="554182"/>
                </a:cubicBezTo>
                <a:cubicBezTo>
                  <a:pt x="2093056" y="566044"/>
                  <a:pt x="2036619" y="581891"/>
                  <a:pt x="2036619" y="581891"/>
                </a:cubicBezTo>
                <a:cubicBezTo>
                  <a:pt x="1966403" y="652105"/>
                  <a:pt x="2057278" y="569494"/>
                  <a:pt x="1967346" y="623454"/>
                </a:cubicBezTo>
                <a:cubicBezTo>
                  <a:pt x="1872260" y="680507"/>
                  <a:pt x="2015813" y="625773"/>
                  <a:pt x="1898073" y="665018"/>
                </a:cubicBezTo>
                <a:lnTo>
                  <a:pt x="1773382" y="748145"/>
                </a:lnTo>
                <a:cubicBezTo>
                  <a:pt x="1759528" y="757381"/>
                  <a:pt x="1747615" y="770588"/>
                  <a:pt x="1731819" y="775854"/>
                </a:cubicBezTo>
                <a:lnTo>
                  <a:pt x="1648691" y="803564"/>
                </a:lnTo>
                <a:lnTo>
                  <a:pt x="1607128" y="817418"/>
                </a:lnTo>
                <a:cubicBezTo>
                  <a:pt x="1593273" y="826654"/>
                  <a:pt x="1575966" y="832125"/>
                  <a:pt x="1565564" y="845127"/>
                </a:cubicBezTo>
                <a:cubicBezTo>
                  <a:pt x="1556441" y="856531"/>
                  <a:pt x="1555251" y="872523"/>
                  <a:pt x="1551709" y="886691"/>
                </a:cubicBezTo>
                <a:cubicBezTo>
                  <a:pt x="1523131" y="1001003"/>
                  <a:pt x="1552453" y="911798"/>
                  <a:pt x="1524000" y="1011382"/>
                </a:cubicBezTo>
                <a:cubicBezTo>
                  <a:pt x="1500784" y="1092637"/>
                  <a:pt x="1522917" y="1013548"/>
                  <a:pt x="1482437" y="1094509"/>
                </a:cubicBezTo>
                <a:cubicBezTo>
                  <a:pt x="1425079" y="1209224"/>
                  <a:pt x="1520279" y="1058529"/>
                  <a:pt x="1440873" y="1177636"/>
                </a:cubicBezTo>
                <a:cubicBezTo>
                  <a:pt x="1431637" y="1205345"/>
                  <a:pt x="1429366" y="1236461"/>
                  <a:pt x="1413164" y="1260764"/>
                </a:cubicBezTo>
                <a:cubicBezTo>
                  <a:pt x="1403928" y="1274618"/>
                  <a:pt x="1392902" y="1287434"/>
                  <a:pt x="1385455" y="1302327"/>
                </a:cubicBezTo>
                <a:cubicBezTo>
                  <a:pt x="1328095" y="1417046"/>
                  <a:pt x="1423300" y="1266342"/>
                  <a:pt x="1343891" y="1385454"/>
                </a:cubicBezTo>
                <a:cubicBezTo>
                  <a:pt x="1309986" y="1487170"/>
                  <a:pt x="1336835" y="1447929"/>
                  <a:pt x="1274619" y="1510145"/>
                </a:cubicBezTo>
                <a:cubicBezTo>
                  <a:pt x="1250233" y="1583302"/>
                  <a:pt x="1268865" y="1539557"/>
                  <a:pt x="1205346" y="1634836"/>
                </a:cubicBezTo>
                <a:cubicBezTo>
                  <a:pt x="1196110" y="1648691"/>
                  <a:pt x="1182903" y="1660603"/>
                  <a:pt x="1177637" y="1676400"/>
                </a:cubicBezTo>
                <a:cubicBezTo>
                  <a:pt x="1158516" y="1733760"/>
                  <a:pt x="1171883" y="1705813"/>
                  <a:pt x="1136073" y="1759527"/>
                </a:cubicBezTo>
                <a:cubicBezTo>
                  <a:pt x="1114065" y="1825550"/>
                  <a:pt x="1124620" y="1835192"/>
                  <a:pt x="1080655" y="1870364"/>
                </a:cubicBezTo>
                <a:cubicBezTo>
                  <a:pt x="1067653" y="1880766"/>
                  <a:pt x="1052946" y="1888837"/>
                  <a:pt x="1039091" y="1898073"/>
                </a:cubicBezTo>
                <a:cubicBezTo>
                  <a:pt x="997526" y="1960421"/>
                  <a:pt x="999837" y="1980044"/>
                  <a:pt x="942109" y="2008909"/>
                </a:cubicBezTo>
                <a:cubicBezTo>
                  <a:pt x="929047" y="2015440"/>
                  <a:pt x="913312" y="2015672"/>
                  <a:pt x="900546" y="2022764"/>
                </a:cubicBezTo>
                <a:cubicBezTo>
                  <a:pt x="871435" y="2038937"/>
                  <a:pt x="840968" y="2054634"/>
                  <a:pt x="817419" y="2078182"/>
                </a:cubicBezTo>
                <a:cubicBezTo>
                  <a:pt x="808182" y="2087418"/>
                  <a:pt x="800910" y="2099171"/>
                  <a:pt x="789709" y="2105891"/>
                </a:cubicBezTo>
                <a:cubicBezTo>
                  <a:pt x="777186" y="2113404"/>
                  <a:pt x="762000" y="2115127"/>
                  <a:pt x="748146" y="2119745"/>
                </a:cubicBezTo>
                <a:cubicBezTo>
                  <a:pt x="735590" y="2129162"/>
                  <a:pt x="671426" y="2178887"/>
                  <a:pt x="651164" y="2189018"/>
                </a:cubicBezTo>
                <a:cubicBezTo>
                  <a:pt x="536449" y="2246376"/>
                  <a:pt x="687144" y="2151176"/>
                  <a:pt x="568037" y="2230582"/>
                </a:cubicBezTo>
                <a:cubicBezTo>
                  <a:pt x="558801" y="2244436"/>
                  <a:pt x="552102" y="2260371"/>
                  <a:pt x="540328" y="2272145"/>
                </a:cubicBezTo>
                <a:cubicBezTo>
                  <a:pt x="485791" y="2326681"/>
                  <a:pt x="512189" y="2272718"/>
                  <a:pt x="471055" y="2327564"/>
                </a:cubicBezTo>
                <a:cubicBezTo>
                  <a:pt x="451074" y="2354206"/>
                  <a:pt x="439185" y="2387143"/>
                  <a:pt x="415637" y="2410691"/>
                </a:cubicBezTo>
                <a:lnTo>
                  <a:pt x="346364" y="2479964"/>
                </a:lnTo>
                <a:cubicBezTo>
                  <a:pt x="321977" y="2553120"/>
                  <a:pt x="340610" y="2509375"/>
                  <a:pt x="277091" y="2604654"/>
                </a:cubicBezTo>
                <a:lnTo>
                  <a:pt x="249382" y="2646218"/>
                </a:lnTo>
                <a:cubicBezTo>
                  <a:pt x="215477" y="2747933"/>
                  <a:pt x="242326" y="2708692"/>
                  <a:pt x="180109" y="2770909"/>
                </a:cubicBezTo>
                <a:cubicBezTo>
                  <a:pt x="175491" y="2784764"/>
                  <a:pt x="173347" y="2799707"/>
                  <a:pt x="166255" y="2812473"/>
                </a:cubicBezTo>
                <a:cubicBezTo>
                  <a:pt x="150082" y="2841584"/>
                  <a:pt x="121368" y="2864007"/>
                  <a:pt x="110837" y="2895600"/>
                </a:cubicBezTo>
                <a:cubicBezTo>
                  <a:pt x="91716" y="2952960"/>
                  <a:pt x="105083" y="2925013"/>
                  <a:pt x="69273" y="2978727"/>
                </a:cubicBezTo>
                <a:lnTo>
                  <a:pt x="27709" y="3103418"/>
                </a:lnTo>
                <a:lnTo>
                  <a:pt x="13855" y="3144982"/>
                </a:lnTo>
                <a:lnTo>
                  <a:pt x="0" y="3186545"/>
                </a:lnTo>
                <a:cubicBezTo>
                  <a:pt x="4618" y="3223491"/>
                  <a:pt x="7195" y="3260749"/>
                  <a:pt x="13855" y="3297382"/>
                </a:cubicBezTo>
                <a:cubicBezTo>
                  <a:pt x="16467" y="3311750"/>
                  <a:pt x="17383" y="3328619"/>
                  <a:pt x="27709" y="3338945"/>
                </a:cubicBezTo>
                <a:cubicBezTo>
                  <a:pt x="75350" y="3386586"/>
                  <a:pt x="100134" y="3390796"/>
                  <a:pt x="152400" y="3408218"/>
                </a:cubicBezTo>
                <a:cubicBezTo>
                  <a:pt x="166255" y="3417454"/>
                  <a:pt x="178659" y="3429368"/>
                  <a:pt x="193964" y="3435927"/>
                </a:cubicBezTo>
                <a:cubicBezTo>
                  <a:pt x="211466" y="3443428"/>
                  <a:pt x="231073" y="3444551"/>
                  <a:pt x="249382" y="3449782"/>
                </a:cubicBezTo>
                <a:cubicBezTo>
                  <a:pt x="263424" y="3453794"/>
                  <a:pt x="276857" y="3459793"/>
                  <a:pt x="290946" y="3463636"/>
                </a:cubicBezTo>
                <a:cubicBezTo>
                  <a:pt x="327687" y="3473656"/>
                  <a:pt x="365654" y="3479302"/>
                  <a:pt x="401782" y="3491345"/>
                </a:cubicBezTo>
                <a:lnTo>
                  <a:pt x="526473" y="3532909"/>
                </a:lnTo>
                <a:cubicBezTo>
                  <a:pt x="540328" y="3537527"/>
                  <a:pt x="555886" y="3538663"/>
                  <a:pt x="568037" y="3546764"/>
                </a:cubicBezTo>
                <a:cubicBezTo>
                  <a:pt x="581891" y="3556000"/>
                  <a:pt x="594295" y="3567914"/>
                  <a:pt x="609600" y="3574473"/>
                </a:cubicBezTo>
                <a:cubicBezTo>
                  <a:pt x="671765" y="3601115"/>
                  <a:pt x="652647" y="3575214"/>
                  <a:pt x="706582" y="3602182"/>
                </a:cubicBezTo>
                <a:cubicBezTo>
                  <a:pt x="814003" y="3655893"/>
                  <a:pt x="685247" y="3608925"/>
                  <a:pt x="789709" y="3643745"/>
                </a:cubicBezTo>
                <a:cubicBezTo>
                  <a:pt x="849746" y="3639127"/>
                  <a:pt x="910342" y="3639282"/>
                  <a:pt x="969819" y="3629891"/>
                </a:cubicBezTo>
                <a:cubicBezTo>
                  <a:pt x="998669" y="3625336"/>
                  <a:pt x="1052946" y="3602182"/>
                  <a:pt x="1052946" y="3602182"/>
                </a:cubicBezTo>
                <a:cubicBezTo>
                  <a:pt x="1066800" y="3592946"/>
                  <a:pt x="1079293" y="3581236"/>
                  <a:pt x="1094509" y="3574473"/>
                </a:cubicBezTo>
                <a:cubicBezTo>
                  <a:pt x="1121200" y="3562610"/>
                  <a:pt x="1177637" y="3546764"/>
                  <a:pt x="1177637" y="3546764"/>
                </a:cubicBezTo>
                <a:cubicBezTo>
                  <a:pt x="1191491" y="3537527"/>
                  <a:pt x="1203984" y="3525817"/>
                  <a:pt x="1219200" y="3519054"/>
                </a:cubicBezTo>
                <a:cubicBezTo>
                  <a:pt x="1245891" y="3507191"/>
                  <a:pt x="1302328" y="3491345"/>
                  <a:pt x="1302328" y="3491345"/>
                </a:cubicBezTo>
                <a:cubicBezTo>
                  <a:pt x="1316182" y="3477491"/>
                  <a:pt x="1327589" y="3460650"/>
                  <a:pt x="1343891" y="3449782"/>
                </a:cubicBezTo>
                <a:cubicBezTo>
                  <a:pt x="1356042" y="3441681"/>
                  <a:pt x="1372032" y="3441680"/>
                  <a:pt x="1385455" y="3435927"/>
                </a:cubicBezTo>
                <a:cubicBezTo>
                  <a:pt x="1404438" y="3427791"/>
                  <a:pt x="1422941" y="3418465"/>
                  <a:pt x="1440873" y="3408218"/>
                </a:cubicBezTo>
                <a:cubicBezTo>
                  <a:pt x="1455330" y="3399957"/>
                  <a:pt x="1467544" y="3387956"/>
                  <a:pt x="1482437" y="3380509"/>
                </a:cubicBezTo>
                <a:cubicBezTo>
                  <a:pt x="1495499" y="3373978"/>
                  <a:pt x="1511234" y="3373746"/>
                  <a:pt x="1524000" y="3366654"/>
                </a:cubicBezTo>
                <a:cubicBezTo>
                  <a:pt x="1553111" y="3350481"/>
                  <a:pt x="1607128" y="3311236"/>
                  <a:pt x="1607128" y="3311236"/>
                </a:cubicBezTo>
                <a:cubicBezTo>
                  <a:pt x="1616364" y="3297382"/>
                  <a:pt x="1620717" y="3278498"/>
                  <a:pt x="1634837" y="3269673"/>
                </a:cubicBezTo>
                <a:cubicBezTo>
                  <a:pt x="1659605" y="3254193"/>
                  <a:pt x="1717964" y="3241964"/>
                  <a:pt x="1717964" y="3241964"/>
                </a:cubicBezTo>
                <a:cubicBezTo>
                  <a:pt x="1837074" y="3162556"/>
                  <a:pt x="1686378" y="3257756"/>
                  <a:pt x="1801091" y="3200400"/>
                </a:cubicBezTo>
                <a:cubicBezTo>
                  <a:pt x="1815984" y="3192953"/>
                  <a:pt x="1827439" y="3179454"/>
                  <a:pt x="1842655" y="3172691"/>
                </a:cubicBezTo>
                <a:cubicBezTo>
                  <a:pt x="1869345" y="3160829"/>
                  <a:pt x="1898073" y="3154218"/>
                  <a:pt x="1925782" y="3144982"/>
                </a:cubicBezTo>
                <a:cubicBezTo>
                  <a:pt x="1939637" y="3140364"/>
                  <a:pt x="1955195" y="3139228"/>
                  <a:pt x="1967346" y="3131127"/>
                </a:cubicBezTo>
                <a:cubicBezTo>
                  <a:pt x="2054477" y="3073039"/>
                  <a:pt x="1961007" y="3128622"/>
                  <a:pt x="2119746" y="3075709"/>
                </a:cubicBezTo>
                <a:lnTo>
                  <a:pt x="2202873" y="3048000"/>
                </a:lnTo>
                <a:cubicBezTo>
                  <a:pt x="2216728" y="3043382"/>
                  <a:pt x="2230269" y="3037687"/>
                  <a:pt x="2244437" y="3034145"/>
                </a:cubicBezTo>
                <a:cubicBezTo>
                  <a:pt x="2281382" y="3024909"/>
                  <a:pt x="2319145" y="3018478"/>
                  <a:pt x="2355273" y="3006436"/>
                </a:cubicBezTo>
                <a:cubicBezTo>
                  <a:pt x="2414988" y="2986532"/>
                  <a:pt x="2429548" y="2980498"/>
                  <a:pt x="2507673" y="2964873"/>
                </a:cubicBezTo>
                <a:cubicBezTo>
                  <a:pt x="2562623" y="2953883"/>
                  <a:pt x="2637655" y="2940018"/>
                  <a:pt x="2687782" y="2923309"/>
                </a:cubicBezTo>
                <a:cubicBezTo>
                  <a:pt x="2715491" y="2914073"/>
                  <a:pt x="2744785" y="2908662"/>
                  <a:pt x="2770909" y="2895600"/>
                </a:cubicBezTo>
                <a:cubicBezTo>
                  <a:pt x="2789382" y="2886364"/>
                  <a:pt x="2806990" y="2875143"/>
                  <a:pt x="2826328" y="2867891"/>
                </a:cubicBezTo>
                <a:cubicBezTo>
                  <a:pt x="2844157" y="2861205"/>
                  <a:pt x="2863437" y="2859267"/>
                  <a:pt x="2881746" y="2854036"/>
                </a:cubicBezTo>
                <a:cubicBezTo>
                  <a:pt x="2895788" y="2850024"/>
                  <a:pt x="2909455" y="2844800"/>
                  <a:pt x="2923309" y="2840182"/>
                </a:cubicBezTo>
                <a:lnTo>
                  <a:pt x="2992582" y="2770909"/>
                </a:lnTo>
                <a:lnTo>
                  <a:pt x="3034146" y="2729345"/>
                </a:lnTo>
                <a:cubicBezTo>
                  <a:pt x="3046461" y="2692399"/>
                  <a:pt x="3052882" y="2666604"/>
                  <a:pt x="3075709" y="2632364"/>
                </a:cubicBezTo>
                <a:cubicBezTo>
                  <a:pt x="3082955" y="2621495"/>
                  <a:pt x="3094182" y="2613891"/>
                  <a:pt x="3103419" y="2604654"/>
                </a:cubicBezTo>
                <a:cubicBezTo>
                  <a:pt x="3153942" y="2453082"/>
                  <a:pt x="3073366" y="2682663"/>
                  <a:pt x="3144982" y="2521527"/>
                </a:cubicBezTo>
                <a:cubicBezTo>
                  <a:pt x="3164255" y="2478162"/>
                  <a:pt x="3175032" y="2429038"/>
                  <a:pt x="3186546" y="2382982"/>
                </a:cubicBezTo>
                <a:cubicBezTo>
                  <a:pt x="3191164" y="2202873"/>
                  <a:pt x="3192029" y="2022628"/>
                  <a:pt x="3200400" y="1842654"/>
                </a:cubicBezTo>
                <a:cubicBezTo>
                  <a:pt x="3203732" y="1771021"/>
                  <a:pt x="3216427" y="1803132"/>
                  <a:pt x="3241964" y="1745673"/>
                </a:cubicBezTo>
                <a:cubicBezTo>
                  <a:pt x="3253827" y="1718982"/>
                  <a:pt x="3253471" y="1686848"/>
                  <a:pt x="3269673" y="1662545"/>
                </a:cubicBezTo>
                <a:lnTo>
                  <a:pt x="3352800" y="1537854"/>
                </a:lnTo>
                <a:cubicBezTo>
                  <a:pt x="3362036" y="1524000"/>
                  <a:pt x="3368735" y="1508065"/>
                  <a:pt x="3380509" y="1496291"/>
                </a:cubicBezTo>
                <a:cubicBezTo>
                  <a:pt x="3461112" y="1415691"/>
                  <a:pt x="3348558" y="1531864"/>
                  <a:pt x="3435928" y="1427018"/>
                </a:cubicBezTo>
                <a:cubicBezTo>
                  <a:pt x="3448471" y="1411966"/>
                  <a:pt x="3464948" y="1400506"/>
                  <a:pt x="3477491" y="1385454"/>
                </a:cubicBezTo>
                <a:cubicBezTo>
                  <a:pt x="3549648" y="1298865"/>
                  <a:pt x="3439395" y="1387761"/>
                  <a:pt x="3588328" y="1288473"/>
                </a:cubicBezTo>
                <a:cubicBezTo>
                  <a:pt x="3602182" y="1279237"/>
                  <a:pt x="3614095" y="1266030"/>
                  <a:pt x="3629891" y="1260764"/>
                </a:cubicBezTo>
                <a:cubicBezTo>
                  <a:pt x="3657600" y="1251527"/>
                  <a:pt x="3684036" y="1236677"/>
                  <a:pt x="3713019" y="1233054"/>
                </a:cubicBezTo>
                <a:cubicBezTo>
                  <a:pt x="3865352" y="1214013"/>
                  <a:pt x="3786850" y="1223312"/>
                  <a:pt x="3948546" y="1205345"/>
                </a:cubicBezTo>
                <a:cubicBezTo>
                  <a:pt x="3985491" y="1196109"/>
                  <a:pt x="4023254" y="1189678"/>
                  <a:pt x="4059382" y="1177636"/>
                </a:cubicBezTo>
                <a:cubicBezTo>
                  <a:pt x="4073237" y="1173018"/>
                  <a:pt x="4086690" y="1166950"/>
                  <a:pt x="4100946" y="1163782"/>
                </a:cubicBezTo>
                <a:cubicBezTo>
                  <a:pt x="4247245" y="1131271"/>
                  <a:pt x="4132070" y="1167260"/>
                  <a:pt x="4225637" y="1136073"/>
                </a:cubicBezTo>
                <a:cubicBezTo>
                  <a:pt x="4239491" y="1126837"/>
                  <a:pt x="4252307" y="1115811"/>
                  <a:pt x="4267200" y="1108364"/>
                </a:cubicBezTo>
                <a:cubicBezTo>
                  <a:pt x="4280262" y="1101833"/>
                  <a:pt x="4296613" y="1102610"/>
                  <a:pt x="4308764" y="1094509"/>
                </a:cubicBezTo>
                <a:cubicBezTo>
                  <a:pt x="4412542" y="1025323"/>
                  <a:pt x="4293066" y="1072032"/>
                  <a:pt x="4391891" y="1039091"/>
                </a:cubicBezTo>
                <a:cubicBezTo>
                  <a:pt x="4468092" y="988291"/>
                  <a:pt x="4403437" y="1039091"/>
                  <a:pt x="4461164" y="969818"/>
                </a:cubicBezTo>
                <a:cubicBezTo>
                  <a:pt x="4550064" y="863137"/>
                  <a:pt x="4461638" y="989889"/>
                  <a:pt x="4530437" y="886691"/>
                </a:cubicBezTo>
                <a:cubicBezTo>
                  <a:pt x="4551373" y="802942"/>
                  <a:pt x="4538272" y="849329"/>
                  <a:pt x="4572000" y="748145"/>
                </a:cubicBezTo>
                <a:lnTo>
                  <a:pt x="4585855" y="706582"/>
                </a:lnTo>
                <a:cubicBezTo>
                  <a:pt x="4581237" y="595746"/>
                  <a:pt x="4580195" y="484702"/>
                  <a:pt x="4572000" y="374073"/>
                </a:cubicBezTo>
                <a:cubicBezTo>
                  <a:pt x="4570921" y="359509"/>
                  <a:pt x="4570030" y="340997"/>
                  <a:pt x="4558146" y="332509"/>
                </a:cubicBezTo>
                <a:cubicBezTo>
                  <a:pt x="4534379" y="315532"/>
                  <a:pt x="4475019" y="304800"/>
                  <a:pt x="4475019" y="304800"/>
                </a:cubicBezTo>
                <a:cubicBezTo>
                  <a:pt x="4465782" y="295564"/>
                  <a:pt x="4458992" y="282933"/>
                  <a:pt x="4447309" y="277091"/>
                </a:cubicBezTo>
                <a:cubicBezTo>
                  <a:pt x="4328217" y="217546"/>
                  <a:pt x="4387273" y="254000"/>
                  <a:pt x="4364182" y="235527"/>
                </a:cubicBezTo>
                <a:close/>
              </a:path>
            </a:pathLst>
          </a:cu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descr="C:\Users\pearce.dietrich\AppData\Local\Microsoft\Windows\Temporary Internet Files\Content.IE5\UHPARGJF\MP90036285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088168"/>
            <a:ext cx="1159377" cy="577756"/>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5"/>
          <p:cNvSpPr/>
          <p:nvPr/>
        </p:nvSpPr>
        <p:spPr>
          <a:xfrm>
            <a:off x="139485" y="1472339"/>
            <a:ext cx="5136773" cy="5083444"/>
          </a:xfrm>
          <a:custGeom>
            <a:avLst/>
            <a:gdLst>
              <a:gd name="connsiteX0" fmla="*/ 1921790 w 5136773"/>
              <a:gd name="connsiteY0" fmla="*/ 4525505 h 5083444"/>
              <a:gd name="connsiteX1" fmla="*/ 1844298 w 5136773"/>
              <a:gd name="connsiteY1" fmla="*/ 4587498 h 5083444"/>
              <a:gd name="connsiteX2" fmla="*/ 1797803 w 5136773"/>
              <a:gd name="connsiteY2" fmla="*/ 4618495 h 5083444"/>
              <a:gd name="connsiteX3" fmla="*/ 1735810 w 5136773"/>
              <a:gd name="connsiteY3" fmla="*/ 4711485 h 5083444"/>
              <a:gd name="connsiteX4" fmla="*/ 1689315 w 5136773"/>
              <a:gd name="connsiteY4" fmla="*/ 4757980 h 5083444"/>
              <a:gd name="connsiteX5" fmla="*/ 1658318 w 5136773"/>
              <a:gd name="connsiteY5" fmla="*/ 4804475 h 5083444"/>
              <a:gd name="connsiteX6" fmla="*/ 1611823 w 5136773"/>
              <a:gd name="connsiteY6" fmla="*/ 4819973 h 5083444"/>
              <a:gd name="connsiteX7" fmla="*/ 1580827 w 5136773"/>
              <a:gd name="connsiteY7" fmla="*/ 4866468 h 5083444"/>
              <a:gd name="connsiteX8" fmla="*/ 1441342 w 5136773"/>
              <a:gd name="connsiteY8" fmla="*/ 4912963 h 5083444"/>
              <a:gd name="connsiteX9" fmla="*/ 1286359 w 5136773"/>
              <a:gd name="connsiteY9" fmla="*/ 4974956 h 5083444"/>
              <a:gd name="connsiteX10" fmla="*/ 1239864 w 5136773"/>
              <a:gd name="connsiteY10" fmla="*/ 4990454 h 5083444"/>
              <a:gd name="connsiteX11" fmla="*/ 1193369 w 5136773"/>
              <a:gd name="connsiteY11" fmla="*/ 5005953 h 5083444"/>
              <a:gd name="connsiteX12" fmla="*/ 1115878 w 5136773"/>
              <a:gd name="connsiteY12" fmla="*/ 5021451 h 5083444"/>
              <a:gd name="connsiteX13" fmla="*/ 1053884 w 5136773"/>
              <a:gd name="connsiteY13" fmla="*/ 5036949 h 5083444"/>
              <a:gd name="connsiteX14" fmla="*/ 805912 w 5136773"/>
              <a:gd name="connsiteY14" fmla="*/ 5067946 h 5083444"/>
              <a:gd name="connsiteX15" fmla="*/ 728420 w 5136773"/>
              <a:gd name="connsiteY15" fmla="*/ 5083444 h 5083444"/>
              <a:gd name="connsiteX16" fmla="*/ 356461 w 5136773"/>
              <a:gd name="connsiteY16" fmla="*/ 5067946 h 5083444"/>
              <a:gd name="connsiteX17" fmla="*/ 340962 w 5136773"/>
              <a:gd name="connsiteY17" fmla="*/ 5021451 h 5083444"/>
              <a:gd name="connsiteX18" fmla="*/ 309966 w 5136773"/>
              <a:gd name="connsiteY18" fmla="*/ 4974956 h 5083444"/>
              <a:gd name="connsiteX19" fmla="*/ 294468 w 5136773"/>
              <a:gd name="connsiteY19" fmla="*/ 4928461 h 5083444"/>
              <a:gd name="connsiteX20" fmla="*/ 185979 w 5136773"/>
              <a:gd name="connsiteY20" fmla="*/ 4804475 h 5083444"/>
              <a:gd name="connsiteX21" fmla="*/ 123986 w 5136773"/>
              <a:gd name="connsiteY21" fmla="*/ 4711485 h 5083444"/>
              <a:gd name="connsiteX22" fmla="*/ 92990 w 5136773"/>
              <a:gd name="connsiteY22" fmla="*/ 4664990 h 5083444"/>
              <a:gd name="connsiteX23" fmla="*/ 46495 w 5136773"/>
              <a:gd name="connsiteY23" fmla="*/ 4525505 h 5083444"/>
              <a:gd name="connsiteX24" fmla="*/ 15498 w 5136773"/>
              <a:gd name="connsiteY24" fmla="*/ 4432515 h 5083444"/>
              <a:gd name="connsiteX25" fmla="*/ 0 w 5136773"/>
              <a:gd name="connsiteY25" fmla="*/ 4386020 h 5083444"/>
              <a:gd name="connsiteX26" fmla="*/ 15498 w 5136773"/>
              <a:gd name="connsiteY26" fmla="*/ 3952068 h 5083444"/>
              <a:gd name="connsiteX27" fmla="*/ 46495 w 5136773"/>
              <a:gd name="connsiteY27" fmla="*/ 3812583 h 5083444"/>
              <a:gd name="connsiteX28" fmla="*/ 77491 w 5136773"/>
              <a:gd name="connsiteY28" fmla="*/ 3719593 h 5083444"/>
              <a:gd name="connsiteX29" fmla="*/ 108488 w 5136773"/>
              <a:gd name="connsiteY29" fmla="*/ 3549112 h 5083444"/>
              <a:gd name="connsiteX30" fmla="*/ 123986 w 5136773"/>
              <a:gd name="connsiteY30" fmla="*/ 3456122 h 5083444"/>
              <a:gd name="connsiteX31" fmla="*/ 139484 w 5136773"/>
              <a:gd name="connsiteY31" fmla="*/ 3409627 h 5083444"/>
              <a:gd name="connsiteX32" fmla="*/ 170481 w 5136773"/>
              <a:gd name="connsiteY32" fmla="*/ 3223647 h 5083444"/>
              <a:gd name="connsiteX33" fmla="*/ 216976 w 5136773"/>
              <a:gd name="connsiteY33" fmla="*/ 3084163 h 5083444"/>
              <a:gd name="connsiteX34" fmla="*/ 232474 w 5136773"/>
              <a:gd name="connsiteY34" fmla="*/ 3037668 h 5083444"/>
              <a:gd name="connsiteX35" fmla="*/ 247973 w 5136773"/>
              <a:gd name="connsiteY35" fmla="*/ 2975675 h 5083444"/>
              <a:gd name="connsiteX36" fmla="*/ 278969 w 5136773"/>
              <a:gd name="connsiteY36" fmla="*/ 2247254 h 5083444"/>
              <a:gd name="connsiteX37" fmla="*/ 294468 w 5136773"/>
              <a:gd name="connsiteY37" fmla="*/ 2169763 h 5083444"/>
              <a:gd name="connsiteX38" fmla="*/ 325464 w 5136773"/>
              <a:gd name="connsiteY38" fmla="*/ 1968285 h 5083444"/>
              <a:gd name="connsiteX39" fmla="*/ 356461 w 5136773"/>
              <a:gd name="connsiteY39" fmla="*/ 1875295 h 5083444"/>
              <a:gd name="connsiteX40" fmla="*/ 371959 w 5136773"/>
              <a:gd name="connsiteY40" fmla="*/ 1751308 h 5083444"/>
              <a:gd name="connsiteX41" fmla="*/ 387457 w 5136773"/>
              <a:gd name="connsiteY41" fmla="*/ 1689315 h 5083444"/>
              <a:gd name="connsiteX42" fmla="*/ 402956 w 5136773"/>
              <a:gd name="connsiteY42" fmla="*/ 1565329 h 5083444"/>
              <a:gd name="connsiteX43" fmla="*/ 433952 w 5136773"/>
              <a:gd name="connsiteY43" fmla="*/ 1456841 h 5083444"/>
              <a:gd name="connsiteX44" fmla="*/ 449451 w 5136773"/>
              <a:gd name="connsiteY44" fmla="*/ 1394847 h 5083444"/>
              <a:gd name="connsiteX45" fmla="*/ 464949 w 5136773"/>
              <a:gd name="connsiteY45" fmla="*/ 1348353 h 5083444"/>
              <a:gd name="connsiteX46" fmla="*/ 480447 w 5136773"/>
              <a:gd name="connsiteY46" fmla="*/ 1286359 h 5083444"/>
              <a:gd name="connsiteX47" fmla="*/ 511444 w 5136773"/>
              <a:gd name="connsiteY47" fmla="*/ 1193369 h 5083444"/>
              <a:gd name="connsiteX48" fmla="*/ 557939 w 5136773"/>
              <a:gd name="connsiteY48" fmla="*/ 1038386 h 5083444"/>
              <a:gd name="connsiteX49" fmla="*/ 588935 w 5136773"/>
              <a:gd name="connsiteY49" fmla="*/ 914400 h 5083444"/>
              <a:gd name="connsiteX50" fmla="*/ 619932 w 5136773"/>
              <a:gd name="connsiteY50" fmla="*/ 821410 h 5083444"/>
              <a:gd name="connsiteX51" fmla="*/ 635430 w 5136773"/>
              <a:gd name="connsiteY51" fmla="*/ 774915 h 5083444"/>
              <a:gd name="connsiteX52" fmla="*/ 666427 w 5136773"/>
              <a:gd name="connsiteY52" fmla="*/ 728420 h 5083444"/>
              <a:gd name="connsiteX53" fmla="*/ 712922 w 5136773"/>
              <a:gd name="connsiteY53" fmla="*/ 635430 h 5083444"/>
              <a:gd name="connsiteX54" fmla="*/ 759417 w 5136773"/>
              <a:gd name="connsiteY54" fmla="*/ 588936 h 5083444"/>
              <a:gd name="connsiteX55" fmla="*/ 790413 w 5136773"/>
              <a:gd name="connsiteY55" fmla="*/ 542441 h 5083444"/>
              <a:gd name="connsiteX56" fmla="*/ 836908 w 5136773"/>
              <a:gd name="connsiteY56" fmla="*/ 495946 h 5083444"/>
              <a:gd name="connsiteX57" fmla="*/ 867905 w 5136773"/>
              <a:gd name="connsiteY57" fmla="*/ 449451 h 5083444"/>
              <a:gd name="connsiteX58" fmla="*/ 914400 w 5136773"/>
              <a:gd name="connsiteY58" fmla="*/ 418454 h 5083444"/>
              <a:gd name="connsiteX59" fmla="*/ 960895 w 5136773"/>
              <a:gd name="connsiteY59" fmla="*/ 371959 h 5083444"/>
              <a:gd name="connsiteX60" fmla="*/ 1069383 w 5136773"/>
              <a:gd name="connsiteY60" fmla="*/ 309966 h 5083444"/>
              <a:gd name="connsiteX61" fmla="*/ 1131376 w 5136773"/>
              <a:gd name="connsiteY61" fmla="*/ 294468 h 5083444"/>
              <a:gd name="connsiteX62" fmla="*/ 1193369 w 5136773"/>
              <a:gd name="connsiteY62" fmla="*/ 263471 h 5083444"/>
              <a:gd name="connsiteX63" fmla="*/ 1239864 w 5136773"/>
              <a:gd name="connsiteY63" fmla="*/ 232475 h 5083444"/>
              <a:gd name="connsiteX64" fmla="*/ 1425844 w 5136773"/>
              <a:gd name="connsiteY64" fmla="*/ 185980 h 5083444"/>
              <a:gd name="connsiteX65" fmla="*/ 1487837 w 5136773"/>
              <a:gd name="connsiteY65" fmla="*/ 170481 h 5083444"/>
              <a:gd name="connsiteX66" fmla="*/ 1627322 w 5136773"/>
              <a:gd name="connsiteY66" fmla="*/ 123986 h 5083444"/>
              <a:gd name="connsiteX67" fmla="*/ 1673817 w 5136773"/>
              <a:gd name="connsiteY67" fmla="*/ 108488 h 5083444"/>
              <a:gd name="connsiteX68" fmla="*/ 1720312 w 5136773"/>
              <a:gd name="connsiteY68" fmla="*/ 92990 h 5083444"/>
              <a:gd name="connsiteX69" fmla="*/ 1844298 w 5136773"/>
              <a:gd name="connsiteY69" fmla="*/ 61993 h 5083444"/>
              <a:gd name="connsiteX70" fmla="*/ 1952786 w 5136773"/>
              <a:gd name="connsiteY70" fmla="*/ 30997 h 5083444"/>
              <a:gd name="connsiteX71" fmla="*/ 2076773 w 5136773"/>
              <a:gd name="connsiteY71" fmla="*/ 0 h 5083444"/>
              <a:gd name="connsiteX72" fmla="*/ 2727701 w 5136773"/>
              <a:gd name="connsiteY72" fmla="*/ 15498 h 5083444"/>
              <a:gd name="connsiteX73" fmla="*/ 2820691 w 5136773"/>
              <a:gd name="connsiteY73" fmla="*/ 46495 h 5083444"/>
              <a:gd name="connsiteX74" fmla="*/ 2913681 w 5136773"/>
              <a:gd name="connsiteY74" fmla="*/ 77492 h 5083444"/>
              <a:gd name="connsiteX75" fmla="*/ 2975674 w 5136773"/>
              <a:gd name="connsiteY75" fmla="*/ 108488 h 5083444"/>
              <a:gd name="connsiteX76" fmla="*/ 3068664 w 5136773"/>
              <a:gd name="connsiteY76" fmla="*/ 139485 h 5083444"/>
              <a:gd name="connsiteX77" fmla="*/ 3161654 w 5136773"/>
              <a:gd name="connsiteY77" fmla="*/ 170481 h 5083444"/>
              <a:gd name="connsiteX78" fmla="*/ 3254644 w 5136773"/>
              <a:gd name="connsiteY78" fmla="*/ 201478 h 5083444"/>
              <a:gd name="connsiteX79" fmla="*/ 3316637 w 5136773"/>
              <a:gd name="connsiteY79" fmla="*/ 216976 h 5083444"/>
              <a:gd name="connsiteX80" fmla="*/ 3363132 w 5136773"/>
              <a:gd name="connsiteY80" fmla="*/ 232475 h 5083444"/>
              <a:gd name="connsiteX81" fmla="*/ 3425125 w 5136773"/>
              <a:gd name="connsiteY81" fmla="*/ 247973 h 5083444"/>
              <a:gd name="connsiteX82" fmla="*/ 3518115 w 5136773"/>
              <a:gd name="connsiteY82" fmla="*/ 278969 h 5083444"/>
              <a:gd name="connsiteX83" fmla="*/ 3564610 w 5136773"/>
              <a:gd name="connsiteY83" fmla="*/ 294468 h 5083444"/>
              <a:gd name="connsiteX84" fmla="*/ 3704095 w 5136773"/>
              <a:gd name="connsiteY84" fmla="*/ 325464 h 5083444"/>
              <a:gd name="connsiteX85" fmla="*/ 3797084 w 5136773"/>
              <a:gd name="connsiteY85" fmla="*/ 356461 h 5083444"/>
              <a:gd name="connsiteX86" fmla="*/ 3843579 w 5136773"/>
              <a:gd name="connsiteY86" fmla="*/ 371959 h 5083444"/>
              <a:gd name="connsiteX87" fmla="*/ 4029559 w 5136773"/>
              <a:gd name="connsiteY87" fmla="*/ 418454 h 5083444"/>
              <a:gd name="connsiteX88" fmla="*/ 4076054 w 5136773"/>
              <a:gd name="connsiteY88" fmla="*/ 433953 h 5083444"/>
              <a:gd name="connsiteX89" fmla="*/ 4169044 w 5136773"/>
              <a:gd name="connsiteY89" fmla="*/ 495946 h 5083444"/>
              <a:gd name="connsiteX90" fmla="*/ 4215539 w 5136773"/>
              <a:gd name="connsiteY90" fmla="*/ 526942 h 5083444"/>
              <a:gd name="connsiteX91" fmla="*/ 4262034 w 5136773"/>
              <a:gd name="connsiteY91" fmla="*/ 542441 h 5083444"/>
              <a:gd name="connsiteX92" fmla="*/ 4355023 w 5136773"/>
              <a:gd name="connsiteY92" fmla="*/ 619932 h 5083444"/>
              <a:gd name="connsiteX93" fmla="*/ 4401518 w 5136773"/>
              <a:gd name="connsiteY93" fmla="*/ 635430 h 5083444"/>
              <a:gd name="connsiteX94" fmla="*/ 4494508 w 5136773"/>
              <a:gd name="connsiteY94" fmla="*/ 697424 h 5083444"/>
              <a:gd name="connsiteX95" fmla="*/ 4587498 w 5136773"/>
              <a:gd name="connsiteY95" fmla="*/ 728420 h 5083444"/>
              <a:gd name="connsiteX96" fmla="*/ 4633993 w 5136773"/>
              <a:gd name="connsiteY96" fmla="*/ 743919 h 5083444"/>
              <a:gd name="connsiteX97" fmla="*/ 4680488 w 5136773"/>
              <a:gd name="connsiteY97" fmla="*/ 774915 h 5083444"/>
              <a:gd name="connsiteX98" fmla="*/ 4726983 w 5136773"/>
              <a:gd name="connsiteY98" fmla="*/ 790414 h 5083444"/>
              <a:gd name="connsiteX99" fmla="*/ 4819973 w 5136773"/>
              <a:gd name="connsiteY99" fmla="*/ 852407 h 5083444"/>
              <a:gd name="connsiteX100" fmla="*/ 4866468 w 5136773"/>
              <a:gd name="connsiteY100" fmla="*/ 883403 h 5083444"/>
              <a:gd name="connsiteX101" fmla="*/ 4912962 w 5136773"/>
              <a:gd name="connsiteY101" fmla="*/ 898902 h 5083444"/>
              <a:gd name="connsiteX102" fmla="*/ 5005952 w 5136773"/>
              <a:gd name="connsiteY102" fmla="*/ 960895 h 5083444"/>
              <a:gd name="connsiteX103" fmla="*/ 5098942 w 5136773"/>
              <a:gd name="connsiteY103" fmla="*/ 1053885 h 5083444"/>
              <a:gd name="connsiteX104" fmla="*/ 5114440 w 5136773"/>
              <a:gd name="connsiteY104" fmla="*/ 1317356 h 5083444"/>
              <a:gd name="connsiteX105" fmla="*/ 5067946 w 5136773"/>
              <a:gd name="connsiteY105" fmla="*/ 1363851 h 5083444"/>
              <a:gd name="connsiteX106" fmla="*/ 5021451 w 5136773"/>
              <a:gd name="connsiteY106" fmla="*/ 1379349 h 5083444"/>
              <a:gd name="connsiteX107" fmla="*/ 4974956 w 5136773"/>
              <a:gd name="connsiteY107" fmla="*/ 1410346 h 5083444"/>
              <a:gd name="connsiteX108" fmla="*/ 4680488 w 5136773"/>
              <a:gd name="connsiteY108" fmla="*/ 1441342 h 5083444"/>
              <a:gd name="connsiteX109" fmla="*/ 4541003 w 5136773"/>
              <a:gd name="connsiteY109" fmla="*/ 1503336 h 5083444"/>
              <a:gd name="connsiteX110" fmla="*/ 4510007 w 5136773"/>
              <a:gd name="connsiteY110" fmla="*/ 1549830 h 5083444"/>
              <a:gd name="connsiteX111" fmla="*/ 4417017 w 5136773"/>
              <a:gd name="connsiteY111" fmla="*/ 1580827 h 5083444"/>
              <a:gd name="connsiteX112" fmla="*/ 4231037 w 5136773"/>
              <a:gd name="connsiteY112" fmla="*/ 1611824 h 5083444"/>
              <a:gd name="connsiteX113" fmla="*/ 4060556 w 5136773"/>
              <a:gd name="connsiteY113" fmla="*/ 1658319 h 5083444"/>
              <a:gd name="connsiteX114" fmla="*/ 3952068 w 5136773"/>
              <a:gd name="connsiteY114" fmla="*/ 1704814 h 5083444"/>
              <a:gd name="connsiteX115" fmla="*/ 3859078 w 5136773"/>
              <a:gd name="connsiteY115" fmla="*/ 1766807 h 5083444"/>
              <a:gd name="connsiteX116" fmla="*/ 3812583 w 5136773"/>
              <a:gd name="connsiteY116" fmla="*/ 1813302 h 5083444"/>
              <a:gd name="connsiteX117" fmla="*/ 3719593 w 5136773"/>
              <a:gd name="connsiteY117" fmla="*/ 1844298 h 5083444"/>
              <a:gd name="connsiteX118" fmla="*/ 3673098 w 5136773"/>
              <a:gd name="connsiteY118" fmla="*/ 1875295 h 5083444"/>
              <a:gd name="connsiteX119" fmla="*/ 3626603 w 5136773"/>
              <a:gd name="connsiteY119" fmla="*/ 1890793 h 5083444"/>
              <a:gd name="connsiteX120" fmla="*/ 3564610 w 5136773"/>
              <a:gd name="connsiteY120" fmla="*/ 1983783 h 5083444"/>
              <a:gd name="connsiteX121" fmla="*/ 3533613 w 5136773"/>
              <a:gd name="connsiteY121" fmla="*/ 2030278 h 5083444"/>
              <a:gd name="connsiteX122" fmla="*/ 3502617 w 5136773"/>
              <a:gd name="connsiteY122" fmla="*/ 2123268 h 5083444"/>
              <a:gd name="connsiteX123" fmla="*/ 3471620 w 5136773"/>
              <a:gd name="connsiteY123" fmla="*/ 2247254 h 5083444"/>
              <a:gd name="connsiteX124" fmla="*/ 3440623 w 5136773"/>
              <a:gd name="connsiteY124" fmla="*/ 2340244 h 5083444"/>
              <a:gd name="connsiteX125" fmla="*/ 3378630 w 5136773"/>
              <a:gd name="connsiteY125" fmla="*/ 2433234 h 5083444"/>
              <a:gd name="connsiteX126" fmla="*/ 3363132 w 5136773"/>
              <a:gd name="connsiteY126" fmla="*/ 2479729 h 5083444"/>
              <a:gd name="connsiteX127" fmla="*/ 3332135 w 5136773"/>
              <a:gd name="connsiteY127" fmla="*/ 2526224 h 5083444"/>
              <a:gd name="connsiteX128" fmla="*/ 3270142 w 5136773"/>
              <a:gd name="connsiteY128" fmla="*/ 2665708 h 5083444"/>
              <a:gd name="connsiteX129" fmla="*/ 3223647 w 5136773"/>
              <a:gd name="connsiteY129" fmla="*/ 2805193 h 5083444"/>
              <a:gd name="connsiteX130" fmla="*/ 3177152 w 5136773"/>
              <a:gd name="connsiteY130" fmla="*/ 2898183 h 5083444"/>
              <a:gd name="connsiteX131" fmla="*/ 3130657 w 5136773"/>
              <a:gd name="connsiteY131" fmla="*/ 2929180 h 5083444"/>
              <a:gd name="connsiteX132" fmla="*/ 3099661 w 5136773"/>
              <a:gd name="connsiteY132" fmla="*/ 2975675 h 5083444"/>
              <a:gd name="connsiteX133" fmla="*/ 3006671 w 5136773"/>
              <a:gd name="connsiteY133" fmla="*/ 3053166 h 5083444"/>
              <a:gd name="connsiteX134" fmla="*/ 2960176 w 5136773"/>
              <a:gd name="connsiteY134" fmla="*/ 3068664 h 5083444"/>
              <a:gd name="connsiteX135" fmla="*/ 2913681 w 5136773"/>
              <a:gd name="connsiteY135" fmla="*/ 3099661 h 5083444"/>
              <a:gd name="connsiteX136" fmla="*/ 2820691 w 5136773"/>
              <a:gd name="connsiteY136" fmla="*/ 3130658 h 5083444"/>
              <a:gd name="connsiteX137" fmla="*/ 2681207 w 5136773"/>
              <a:gd name="connsiteY137" fmla="*/ 3208149 h 5083444"/>
              <a:gd name="connsiteX138" fmla="*/ 2650210 w 5136773"/>
              <a:gd name="connsiteY138" fmla="*/ 3254644 h 5083444"/>
              <a:gd name="connsiteX139" fmla="*/ 2557220 w 5136773"/>
              <a:gd name="connsiteY139" fmla="*/ 3316637 h 5083444"/>
              <a:gd name="connsiteX140" fmla="*/ 2479729 w 5136773"/>
              <a:gd name="connsiteY140" fmla="*/ 3394129 h 5083444"/>
              <a:gd name="connsiteX141" fmla="*/ 2402237 w 5136773"/>
              <a:gd name="connsiteY141" fmla="*/ 3471620 h 5083444"/>
              <a:gd name="connsiteX142" fmla="*/ 2340244 w 5136773"/>
              <a:gd name="connsiteY142" fmla="*/ 3564610 h 5083444"/>
              <a:gd name="connsiteX143" fmla="*/ 2293749 w 5136773"/>
              <a:gd name="connsiteY143" fmla="*/ 3704095 h 5083444"/>
              <a:gd name="connsiteX144" fmla="*/ 2278251 w 5136773"/>
              <a:gd name="connsiteY144" fmla="*/ 3750590 h 5083444"/>
              <a:gd name="connsiteX145" fmla="*/ 2247254 w 5136773"/>
              <a:gd name="connsiteY145" fmla="*/ 3797085 h 5083444"/>
              <a:gd name="connsiteX146" fmla="*/ 2200759 w 5136773"/>
              <a:gd name="connsiteY146" fmla="*/ 3890075 h 5083444"/>
              <a:gd name="connsiteX147" fmla="*/ 2169762 w 5136773"/>
              <a:gd name="connsiteY147" fmla="*/ 3983064 h 5083444"/>
              <a:gd name="connsiteX148" fmla="*/ 2107769 w 5136773"/>
              <a:gd name="connsiteY148" fmla="*/ 4076054 h 5083444"/>
              <a:gd name="connsiteX149" fmla="*/ 2076773 w 5136773"/>
              <a:gd name="connsiteY149" fmla="*/ 4169044 h 5083444"/>
              <a:gd name="connsiteX150" fmla="*/ 2030278 w 5136773"/>
              <a:gd name="connsiteY150" fmla="*/ 4355024 h 5083444"/>
              <a:gd name="connsiteX151" fmla="*/ 1999281 w 5136773"/>
              <a:gd name="connsiteY151" fmla="*/ 4463512 h 5083444"/>
              <a:gd name="connsiteX152" fmla="*/ 1968284 w 5136773"/>
              <a:gd name="connsiteY152" fmla="*/ 4510007 h 5083444"/>
              <a:gd name="connsiteX153" fmla="*/ 1921790 w 5136773"/>
              <a:gd name="connsiteY153" fmla="*/ 4525505 h 5083444"/>
              <a:gd name="connsiteX154" fmla="*/ 1921790 w 5136773"/>
              <a:gd name="connsiteY154" fmla="*/ 4525505 h 508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5136773" h="5083444">
                <a:moveTo>
                  <a:pt x="1921790" y="4525505"/>
                </a:moveTo>
                <a:cubicBezTo>
                  <a:pt x="1908875" y="4535837"/>
                  <a:pt x="1870761" y="4567650"/>
                  <a:pt x="1844298" y="4587498"/>
                </a:cubicBezTo>
                <a:cubicBezTo>
                  <a:pt x="1829397" y="4598674"/>
                  <a:pt x="1810069" y="4604477"/>
                  <a:pt x="1797803" y="4618495"/>
                </a:cubicBezTo>
                <a:cubicBezTo>
                  <a:pt x="1773272" y="4646531"/>
                  <a:pt x="1762152" y="4685143"/>
                  <a:pt x="1735810" y="4711485"/>
                </a:cubicBezTo>
                <a:cubicBezTo>
                  <a:pt x="1720312" y="4726983"/>
                  <a:pt x="1703347" y="4741142"/>
                  <a:pt x="1689315" y="4757980"/>
                </a:cubicBezTo>
                <a:cubicBezTo>
                  <a:pt x="1677390" y="4772289"/>
                  <a:pt x="1672863" y="4792839"/>
                  <a:pt x="1658318" y="4804475"/>
                </a:cubicBezTo>
                <a:cubicBezTo>
                  <a:pt x="1645561" y="4814680"/>
                  <a:pt x="1627321" y="4814807"/>
                  <a:pt x="1611823" y="4819973"/>
                </a:cubicBezTo>
                <a:cubicBezTo>
                  <a:pt x="1601491" y="4835471"/>
                  <a:pt x="1596622" y="4856596"/>
                  <a:pt x="1580827" y="4866468"/>
                </a:cubicBezTo>
                <a:cubicBezTo>
                  <a:pt x="1518866" y="4905194"/>
                  <a:pt x="1495570" y="4885850"/>
                  <a:pt x="1441342" y="4912963"/>
                </a:cubicBezTo>
                <a:cubicBezTo>
                  <a:pt x="1350127" y="4958570"/>
                  <a:pt x="1401264" y="4936654"/>
                  <a:pt x="1286359" y="4974956"/>
                </a:cubicBezTo>
                <a:lnTo>
                  <a:pt x="1239864" y="4990454"/>
                </a:lnTo>
                <a:cubicBezTo>
                  <a:pt x="1224366" y="4995620"/>
                  <a:pt x="1209389" y="5002749"/>
                  <a:pt x="1193369" y="5005953"/>
                </a:cubicBezTo>
                <a:cubicBezTo>
                  <a:pt x="1167539" y="5011119"/>
                  <a:pt x="1141593" y="5015737"/>
                  <a:pt x="1115878" y="5021451"/>
                </a:cubicBezTo>
                <a:cubicBezTo>
                  <a:pt x="1095085" y="5026072"/>
                  <a:pt x="1074841" y="5033139"/>
                  <a:pt x="1053884" y="5036949"/>
                </a:cubicBezTo>
                <a:cubicBezTo>
                  <a:pt x="942048" y="5057282"/>
                  <a:pt x="926684" y="5050693"/>
                  <a:pt x="805912" y="5067946"/>
                </a:cubicBezTo>
                <a:cubicBezTo>
                  <a:pt x="779835" y="5071671"/>
                  <a:pt x="754251" y="5078278"/>
                  <a:pt x="728420" y="5083444"/>
                </a:cubicBezTo>
                <a:cubicBezTo>
                  <a:pt x="604434" y="5078278"/>
                  <a:pt x="478996" y="5087552"/>
                  <a:pt x="356461" y="5067946"/>
                </a:cubicBezTo>
                <a:cubicBezTo>
                  <a:pt x="340329" y="5065365"/>
                  <a:pt x="348268" y="5036063"/>
                  <a:pt x="340962" y="5021451"/>
                </a:cubicBezTo>
                <a:cubicBezTo>
                  <a:pt x="332632" y="5004791"/>
                  <a:pt x="318296" y="4991616"/>
                  <a:pt x="309966" y="4974956"/>
                </a:cubicBezTo>
                <a:cubicBezTo>
                  <a:pt x="302660" y="4960344"/>
                  <a:pt x="302402" y="4942742"/>
                  <a:pt x="294468" y="4928461"/>
                </a:cubicBezTo>
                <a:cubicBezTo>
                  <a:pt x="241287" y="4832736"/>
                  <a:pt x="253898" y="4849754"/>
                  <a:pt x="185979" y="4804475"/>
                </a:cubicBezTo>
                <a:lnTo>
                  <a:pt x="123986" y="4711485"/>
                </a:lnTo>
                <a:cubicBezTo>
                  <a:pt x="113654" y="4695987"/>
                  <a:pt x="98880" y="4682661"/>
                  <a:pt x="92990" y="4664990"/>
                </a:cubicBezTo>
                <a:lnTo>
                  <a:pt x="46495" y="4525505"/>
                </a:lnTo>
                <a:lnTo>
                  <a:pt x="15498" y="4432515"/>
                </a:lnTo>
                <a:lnTo>
                  <a:pt x="0" y="4386020"/>
                </a:lnTo>
                <a:cubicBezTo>
                  <a:pt x="5166" y="4241369"/>
                  <a:pt x="6742" y="4096546"/>
                  <a:pt x="15498" y="3952068"/>
                </a:cubicBezTo>
                <a:cubicBezTo>
                  <a:pt x="16619" y="3933579"/>
                  <a:pt x="39610" y="3835532"/>
                  <a:pt x="46495" y="3812583"/>
                </a:cubicBezTo>
                <a:cubicBezTo>
                  <a:pt x="55884" y="3781288"/>
                  <a:pt x="77491" y="3719593"/>
                  <a:pt x="77491" y="3719593"/>
                </a:cubicBezTo>
                <a:cubicBezTo>
                  <a:pt x="116894" y="3443784"/>
                  <a:pt x="71949" y="3731813"/>
                  <a:pt x="108488" y="3549112"/>
                </a:cubicBezTo>
                <a:cubicBezTo>
                  <a:pt x="114651" y="3518298"/>
                  <a:pt x="117169" y="3486798"/>
                  <a:pt x="123986" y="3456122"/>
                </a:cubicBezTo>
                <a:cubicBezTo>
                  <a:pt x="127530" y="3440174"/>
                  <a:pt x="136280" y="3425646"/>
                  <a:pt x="139484" y="3409627"/>
                </a:cubicBezTo>
                <a:cubicBezTo>
                  <a:pt x="151810" y="3347999"/>
                  <a:pt x="150606" y="3283270"/>
                  <a:pt x="170481" y="3223647"/>
                </a:cubicBezTo>
                <a:lnTo>
                  <a:pt x="216976" y="3084163"/>
                </a:lnTo>
                <a:cubicBezTo>
                  <a:pt x="222142" y="3068665"/>
                  <a:pt x="228512" y="3053517"/>
                  <a:pt x="232474" y="3037668"/>
                </a:cubicBezTo>
                <a:lnTo>
                  <a:pt x="247973" y="2975675"/>
                </a:lnTo>
                <a:cubicBezTo>
                  <a:pt x="255493" y="2682388"/>
                  <a:pt x="240342" y="2498323"/>
                  <a:pt x="278969" y="2247254"/>
                </a:cubicBezTo>
                <a:cubicBezTo>
                  <a:pt x="282975" y="2221218"/>
                  <a:pt x="290462" y="2195799"/>
                  <a:pt x="294468" y="2169763"/>
                </a:cubicBezTo>
                <a:cubicBezTo>
                  <a:pt x="305559" y="2097673"/>
                  <a:pt x="306651" y="2037264"/>
                  <a:pt x="325464" y="1968285"/>
                </a:cubicBezTo>
                <a:cubicBezTo>
                  <a:pt x="334061" y="1936763"/>
                  <a:pt x="356461" y="1875295"/>
                  <a:pt x="356461" y="1875295"/>
                </a:cubicBezTo>
                <a:cubicBezTo>
                  <a:pt x="361627" y="1833966"/>
                  <a:pt x="365112" y="1792392"/>
                  <a:pt x="371959" y="1751308"/>
                </a:cubicBezTo>
                <a:cubicBezTo>
                  <a:pt x="375461" y="1730298"/>
                  <a:pt x="383955" y="1710325"/>
                  <a:pt x="387457" y="1689315"/>
                </a:cubicBezTo>
                <a:cubicBezTo>
                  <a:pt x="394304" y="1648231"/>
                  <a:pt x="396109" y="1606413"/>
                  <a:pt x="402956" y="1565329"/>
                </a:cubicBezTo>
                <a:cubicBezTo>
                  <a:pt x="412646" y="1507191"/>
                  <a:pt x="419212" y="1508431"/>
                  <a:pt x="433952" y="1456841"/>
                </a:cubicBezTo>
                <a:cubicBezTo>
                  <a:pt x="439804" y="1436360"/>
                  <a:pt x="443599" y="1415328"/>
                  <a:pt x="449451" y="1394847"/>
                </a:cubicBezTo>
                <a:cubicBezTo>
                  <a:pt x="453939" y="1379139"/>
                  <a:pt x="460461" y="1364061"/>
                  <a:pt x="464949" y="1348353"/>
                </a:cubicBezTo>
                <a:cubicBezTo>
                  <a:pt x="470801" y="1327872"/>
                  <a:pt x="474326" y="1306761"/>
                  <a:pt x="480447" y="1286359"/>
                </a:cubicBezTo>
                <a:cubicBezTo>
                  <a:pt x="489836" y="1255064"/>
                  <a:pt x="503520" y="1225067"/>
                  <a:pt x="511444" y="1193369"/>
                </a:cubicBezTo>
                <a:cubicBezTo>
                  <a:pt x="534867" y="1099677"/>
                  <a:pt x="520206" y="1151585"/>
                  <a:pt x="557939" y="1038386"/>
                </a:cubicBezTo>
                <a:cubicBezTo>
                  <a:pt x="604964" y="897313"/>
                  <a:pt x="532829" y="1120122"/>
                  <a:pt x="588935" y="914400"/>
                </a:cubicBezTo>
                <a:cubicBezTo>
                  <a:pt x="597532" y="882878"/>
                  <a:pt x="609600" y="852407"/>
                  <a:pt x="619932" y="821410"/>
                </a:cubicBezTo>
                <a:cubicBezTo>
                  <a:pt x="625098" y="805912"/>
                  <a:pt x="626368" y="788508"/>
                  <a:pt x="635430" y="774915"/>
                </a:cubicBezTo>
                <a:lnTo>
                  <a:pt x="666427" y="728420"/>
                </a:lnTo>
                <a:cubicBezTo>
                  <a:pt x="681960" y="681821"/>
                  <a:pt x="679539" y="675489"/>
                  <a:pt x="712922" y="635430"/>
                </a:cubicBezTo>
                <a:cubicBezTo>
                  <a:pt x="726954" y="618592"/>
                  <a:pt x="745386" y="605774"/>
                  <a:pt x="759417" y="588936"/>
                </a:cubicBezTo>
                <a:cubicBezTo>
                  <a:pt x="771341" y="574627"/>
                  <a:pt x="778489" y="556750"/>
                  <a:pt x="790413" y="542441"/>
                </a:cubicBezTo>
                <a:cubicBezTo>
                  <a:pt x="804444" y="525603"/>
                  <a:pt x="822876" y="512784"/>
                  <a:pt x="836908" y="495946"/>
                </a:cubicBezTo>
                <a:cubicBezTo>
                  <a:pt x="848833" y="481637"/>
                  <a:pt x="854734" y="462622"/>
                  <a:pt x="867905" y="449451"/>
                </a:cubicBezTo>
                <a:cubicBezTo>
                  <a:pt x="881076" y="436280"/>
                  <a:pt x="900091" y="430379"/>
                  <a:pt x="914400" y="418454"/>
                </a:cubicBezTo>
                <a:cubicBezTo>
                  <a:pt x="931238" y="404422"/>
                  <a:pt x="944057" y="385990"/>
                  <a:pt x="960895" y="371959"/>
                </a:cubicBezTo>
                <a:cubicBezTo>
                  <a:pt x="985419" y="351523"/>
                  <a:pt x="1041826" y="320300"/>
                  <a:pt x="1069383" y="309966"/>
                </a:cubicBezTo>
                <a:cubicBezTo>
                  <a:pt x="1089327" y="302487"/>
                  <a:pt x="1110712" y="299634"/>
                  <a:pt x="1131376" y="294468"/>
                </a:cubicBezTo>
                <a:cubicBezTo>
                  <a:pt x="1152040" y="284136"/>
                  <a:pt x="1173310" y="274934"/>
                  <a:pt x="1193369" y="263471"/>
                </a:cubicBezTo>
                <a:cubicBezTo>
                  <a:pt x="1209541" y="254230"/>
                  <a:pt x="1222359" y="238840"/>
                  <a:pt x="1239864" y="232475"/>
                </a:cubicBezTo>
                <a:cubicBezTo>
                  <a:pt x="1239876" y="232471"/>
                  <a:pt x="1394841" y="193731"/>
                  <a:pt x="1425844" y="185980"/>
                </a:cubicBezTo>
                <a:cubicBezTo>
                  <a:pt x="1446508" y="180814"/>
                  <a:pt x="1467630" y="177217"/>
                  <a:pt x="1487837" y="170481"/>
                </a:cubicBezTo>
                <a:lnTo>
                  <a:pt x="1627322" y="123986"/>
                </a:lnTo>
                <a:lnTo>
                  <a:pt x="1673817" y="108488"/>
                </a:lnTo>
                <a:cubicBezTo>
                  <a:pt x="1689315" y="103322"/>
                  <a:pt x="1704463" y="96952"/>
                  <a:pt x="1720312" y="92990"/>
                </a:cubicBezTo>
                <a:cubicBezTo>
                  <a:pt x="1761641" y="82658"/>
                  <a:pt x="1803883" y="75464"/>
                  <a:pt x="1844298" y="61993"/>
                </a:cubicBezTo>
                <a:cubicBezTo>
                  <a:pt x="1955797" y="24827"/>
                  <a:pt x="1816536" y="69926"/>
                  <a:pt x="1952786" y="30997"/>
                </a:cubicBezTo>
                <a:cubicBezTo>
                  <a:pt x="2063990" y="-776"/>
                  <a:pt x="1919217" y="31510"/>
                  <a:pt x="2076773" y="0"/>
                </a:cubicBezTo>
                <a:cubicBezTo>
                  <a:pt x="2293749" y="5166"/>
                  <a:pt x="2511086" y="1960"/>
                  <a:pt x="2727701" y="15498"/>
                </a:cubicBezTo>
                <a:cubicBezTo>
                  <a:pt x="2760311" y="17536"/>
                  <a:pt x="2789694" y="36163"/>
                  <a:pt x="2820691" y="46495"/>
                </a:cubicBezTo>
                <a:lnTo>
                  <a:pt x="2913681" y="77492"/>
                </a:lnTo>
                <a:cubicBezTo>
                  <a:pt x="2934345" y="87824"/>
                  <a:pt x="2954223" y="99908"/>
                  <a:pt x="2975674" y="108488"/>
                </a:cubicBezTo>
                <a:cubicBezTo>
                  <a:pt x="3006010" y="120623"/>
                  <a:pt x="3037667" y="129153"/>
                  <a:pt x="3068664" y="139485"/>
                </a:cubicBezTo>
                <a:lnTo>
                  <a:pt x="3161654" y="170481"/>
                </a:lnTo>
                <a:lnTo>
                  <a:pt x="3254644" y="201478"/>
                </a:lnTo>
                <a:cubicBezTo>
                  <a:pt x="3275308" y="206644"/>
                  <a:pt x="3296156" y="211124"/>
                  <a:pt x="3316637" y="216976"/>
                </a:cubicBezTo>
                <a:cubicBezTo>
                  <a:pt x="3332345" y="221464"/>
                  <a:pt x="3347424" y="227987"/>
                  <a:pt x="3363132" y="232475"/>
                </a:cubicBezTo>
                <a:cubicBezTo>
                  <a:pt x="3383613" y="238327"/>
                  <a:pt x="3404723" y="241853"/>
                  <a:pt x="3425125" y="247973"/>
                </a:cubicBezTo>
                <a:cubicBezTo>
                  <a:pt x="3456420" y="257361"/>
                  <a:pt x="3487118" y="268637"/>
                  <a:pt x="3518115" y="278969"/>
                </a:cubicBezTo>
                <a:cubicBezTo>
                  <a:pt x="3533613" y="284135"/>
                  <a:pt x="3548590" y="291264"/>
                  <a:pt x="3564610" y="294468"/>
                </a:cubicBezTo>
                <a:cubicBezTo>
                  <a:pt x="3608845" y="303315"/>
                  <a:pt x="3660327" y="312333"/>
                  <a:pt x="3704095" y="325464"/>
                </a:cubicBezTo>
                <a:cubicBezTo>
                  <a:pt x="3735390" y="334853"/>
                  <a:pt x="3766088" y="346129"/>
                  <a:pt x="3797084" y="356461"/>
                </a:cubicBezTo>
                <a:cubicBezTo>
                  <a:pt x="3812582" y="361627"/>
                  <a:pt x="3827465" y="369273"/>
                  <a:pt x="3843579" y="371959"/>
                </a:cubicBezTo>
                <a:cubicBezTo>
                  <a:pt x="3968793" y="392829"/>
                  <a:pt x="3906763" y="377522"/>
                  <a:pt x="4029559" y="418454"/>
                </a:cubicBezTo>
                <a:cubicBezTo>
                  <a:pt x="4045057" y="423620"/>
                  <a:pt x="4062461" y="424891"/>
                  <a:pt x="4076054" y="433953"/>
                </a:cubicBezTo>
                <a:lnTo>
                  <a:pt x="4169044" y="495946"/>
                </a:lnTo>
                <a:cubicBezTo>
                  <a:pt x="4184542" y="506278"/>
                  <a:pt x="4197868" y="521052"/>
                  <a:pt x="4215539" y="526942"/>
                </a:cubicBezTo>
                <a:lnTo>
                  <a:pt x="4262034" y="542441"/>
                </a:lnTo>
                <a:cubicBezTo>
                  <a:pt x="4296309" y="576716"/>
                  <a:pt x="4311870" y="598356"/>
                  <a:pt x="4355023" y="619932"/>
                </a:cubicBezTo>
                <a:cubicBezTo>
                  <a:pt x="4369635" y="627238"/>
                  <a:pt x="4386020" y="630264"/>
                  <a:pt x="4401518" y="635430"/>
                </a:cubicBezTo>
                <a:cubicBezTo>
                  <a:pt x="4432515" y="656095"/>
                  <a:pt x="4459166" y="685644"/>
                  <a:pt x="4494508" y="697424"/>
                </a:cubicBezTo>
                <a:lnTo>
                  <a:pt x="4587498" y="728420"/>
                </a:lnTo>
                <a:cubicBezTo>
                  <a:pt x="4602996" y="733586"/>
                  <a:pt x="4620400" y="734857"/>
                  <a:pt x="4633993" y="743919"/>
                </a:cubicBezTo>
                <a:cubicBezTo>
                  <a:pt x="4649491" y="754251"/>
                  <a:pt x="4663828" y="766585"/>
                  <a:pt x="4680488" y="774915"/>
                </a:cubicBezTo>
                <a:cubicBezTo>
                  <a:pt x="4695100" y="782221"/>
                  <a:pt x="4712702" y="782480"/>
                  <a:pt x="4726983" y="790414"/>
                </a:cubicBezTo>
                <a:cubicBezTo>
                  <a:pt x="4759548" y="808506"/>
                  <a:pt x="4788976" y="831743"/>
                  <a:pt x="4819973" y="852407"/>
                </a:cubicBezTo>
                <a:cubicBezTo>
                  <a:pt x="4835471" y="862739"/>
                  <a:pt x="4848797" y="877512"/>
                  <a:pt x="4866468" y="883403"/>
                </a:cubicBezTo>
                <a:cubicBezTo>
                  <a:pt x="4881966" y="888569"/>
                  <a:pt x="4898681" y="890968"/>
                  <a:pt x="4912962" y="898902"/>
                </a:cubicBezTo>
                <a:cubicBezTo>
                  <a:pt x="4945527" y="916994"/>
                  <a:pt x="4979610" y="934553"/>
                  <a:pt x="5005952" y="960895"/>
                </a:cubicBezTo>
                <a:lnTo>
                  <a:pt x="5098942" y="1053885"/>
                </a:lnTo>
                <a:cubicBezTo>
                  <a:pt x="5135790" y="1164427"/>
                  <a:pt x="5154193" y="1178221"/>
                  <a:pt x="5114440" y="1317356"/>
                </a:cubicBezTo>
                <a:cubicBezTo>
                  <a:pt x="5108419" y="1338430"/>
                  <a:pt x="5086183" y="1351693"/>
                  <a:pt x="5067946" y="1363851"/>
                </a:cubicBezTo>
                <a:cubicBezTo>
                  <a:pt x="5054353" y="1372913"/>
                  <a:pt x="5036949" y="1374183"/>
                  <a:pt x="5021451" y="1379349"/>
                </a:cubicBezTo>
                <a:cubicBezTo>
                  <a:pt x="5005953" y="1389681"/>
                  <a:pt x="4991616" y="1402016"/>
                  <a:pt x="4974956" y="1410346"/>
                </a:cubicBezTo>
                <a:cubicBezTo>
                  <a:pt x="4897537" y="1449055"/>
                  <a:pt x="4703227" y="1439921"/>
                  <a:pt x="4680488" y="1441342"/>
                </a:cubicBezTo>
                <a:cubicBezTo>
                  <a:pt x="4569827" y="1478229"/>
                  <a:pt x="4614684" y="1454215"/>
                  <a:pt x="4541003" y="1503336"/>
                </a:cubicBezTo>
                <a:cubicBezTo>
                  <a:pt x="4530671" y="1518834"/>
                  <a:pt x="4525802" y="1539958"/>
                  <a:pt x="4510007" y="1549830"/>
                </a:cubicBezTo>
                <a:cubicBezTo>
                  <a:pt x="4482300" y="1567147"/>
                  <a:pt x="4448715" y="1572903"/>
                  <a:pt x="4417017" y="1580827"/>
                </a:cubicBezTo>
                <a:cubicBezTo>
                  <a:pt x="4292351" y="1611992"/>
                  <a:pt x="4419696" y="1582799"/>
                  <a:pt x="4231037" y="1611824"/>
                </a:cubicBezTo>
                <a:cubicBezTo>
                  <a:pt x="4181905" y="1619383"/>
                  <a:pt x="4103621" y="1636787"/>
                  <a:pt x="4060556" y="1658319"/>
                </a:cubicBezTo>
                <a:cubicBezTo>
                  <a:pt x="3983950" y="1696621"/>
                  <a:pt x="4020480" y="1682009"/>
                  <a:pt x="3952068" y="1704814"/>
                </a:cubicBezTo>
                <a:cubicBezTo>
                  <a:pt x="3803740" y="1853138"/>
                  <a:pt x="3993658" y="1677086"/>
                  <a:pt x="3859078" y="1766807"/>
                </a:cubicBezTo>
                <a:cubicBezTo>
                  <a:pt x="3840841" y="1778965"/>
                  <a:pt x="3831743" y="1802658"/>
                  <a:pt x="3812583" y="1813302"/>
                </a:cubicBezTo>
                <a:cubicBezTo>
                  <a:pt x="3784021" y="1829169"/>
                  <a:pt x="3719593" y="1844298"/>
                  <a:pt x="3719593" y="1844298"/>
                </a:cubicBezTo>
                <a:cubicBezTo>
                  <a:pt x="3704095" y="1854630"/>
                  <a:pt x="3689758" y="1866965"/>
                  <a:pt x="3673098" y="1875295"/>
                </a:cubicBezTo>
                <a:cubicBezTo>
                  <a:pt x="3658486" y="1882601"/>
                  <a:pt x="3638155" y="1879241"/>
                  <a:pt x="3626603" y="1890793"/>
                </a:cubicBezTo>
                <a:cubicBezTo>
                  <a:pt x="3600261" y="1917135"/>
                  <a:pt x="3585274" y="1952786"/>
                  <a:pt x="3564610" y="1983783"/>
                </a:cubicBezTo>
                <a:lnTo>
                  <a:pt x="3533613" y="2030278"/>
                </a:lnTo>
                <a:cubicBezTo>
                  <a:pt x="3523281" y="2061275"/>
                  <a:pt x="3510542" y="2091570"/>
                  <a:pt x="3502617" y="2123268"/>
                </a:cubicBezTo>
                <a:cubicBezTo>
                  <a:pt x="3492285" y="2164597"/>
                  <a:pt x="3485092" y="2206840"/>
                  <a:pt x="3471620" y="2247254"/>
                </a:cubicBezTo>
                <a:cubicBezTo>
                  <a:pt x="3461288" y="2278251"/>
                  <a:pt x="3458747" y="2313058"/>
                  <a:pt x="3440623" y="2340244"/>
                </a:cubicBezTo>
                <a:lnTo>
                  <a:pt x="3378630" y="2433234"/>
                </a:lnTo>
                <a:cubicBezTo>
                  <a:pt x="3373464" y="2448732"/>
                  <a:pt x="3370438" y="2465117"/>
                  <a:pt x="3363132" y="2479729"/>
                </a:cubicBezTo>
                <a:cubicBezTo>
                  <a:pt x="3354802" y="2496389"/>
                  <a:pt x="3339700" y="2509203"/>
                  <a:pt x="3332135" y="2526224"/>
                </a:cubicBezTo>
                <a:cubicBezTo>
                  <a:pt x="3258363" y="2692211"/>
                  <a:pt x="3340291" y="2560488"/>
                  <a:pt x="3270142" y="2665708"/>
                </a:cubicBezTo>
                <a:lnTo>
                  <a:pt x="3223647" y="2805193"/>
                </a:lnTo>
                <a:cubicBezTo>
                  <a:pt x="3211041" y="2843010"/>
                  <a:pt x="3207198" y="2868137"/>
                  <a:pt x="3177152" y="2898183"/>
                </a:cubicBezTo>
                <a:cubicBezTo>
                  <a:pt x="3163981" y="2911354"/>
                  <a:pt x="3146155" y="2918848"/>
                  <a:pt x="3130657" y="2929180"/>
                </a:cubicBezTo>
                <a:cubicBezTo>
                  <a:pt x="3120325" y="2944678"/>
                  <a:pt x="3111585" y="2961366"/>
                  <a:pt x="3099661" y="2975675"/>
                </a:cubicBezTo>
                <a:cubicBezTo>
                  <a:pt x="3075180" y="3005052"/>
                  <a:pt x="3041500" y="3035751"/>
                  <a:pt x="3006671" y="3053166"/>
                </a:cubicBezTo>
                <a:cubicBezTo>
                  <a:pt x="2992059" y="3060472"/>
                  <a:pt x="2975674" y="3063498"/>
                  <a:pt x="2960176" y="3068664"/>
                </a:cubicBezTo>
                <a:cubicBezTo>
                  <a:pt x="2944678" y="3078996"/>
                  <a:pt x="2930702" y="3092096"/>
                  <a:pt x="2913681" y="3099661"/>
                </a:cubicBezTo>
                <a:cubicBezTo>
                  <a:pt x="2883824" y="3112931"/>
                  <a:pt x="2847877" y="3112534"/>
                  <a:pt x="2820691" y="3130658"/>
                </a:cubicBezTo>
                <a:cubicBezTo>
                  <a:pt x="2714108" y="3201713"/>
                  <a:pt x="2763043" y="3180870"/>
                  <a:pt x="2681207" y="3208149"/>
                </a:cubicBezTo>
                <a:cubicBezTo>
                  <a:pt x="2670875" y="3223647"/>
                  <a:pt x="2664228" y="3242378"/>
                  <a:pt x="2650210" y="3254644"/>
                </a:cubicBezTo>
                <a:cubicBezTo>
                  <a:pt x="2622174" y="3279175"/>
                  <a:pt x="2557220" y="3316637"/>
                  <a:pt x="2557220" y="3316637"/>
                </a:cubicBezTo>
                <a:cubicBezTo>
                  <a:pt x="2474561" y="3440625"/>
                  <a:pt x="2583051" y="3290806"/>
                  <a:pt x="2479729" y="3394129"/>
                </a:cubicBezTo>
                <a:cubicBezTo>
                  <a:pt x="2376415" y="3497445"/>
                  <a:pt x="2526215" y="3388970"/>
                  <a:pt x="2402237" y="3471620"/>
                </a:cubicBezTo>
                <a:cubicBezTo>
                  <a:pt x="2381573" y="3502617"/>
                  <a:pt x="2352025" y="3529268"/>
                  <a:pt x="2340244" y="3564610"/>
                </a:cubicBezTo>
                <a:lnTo>
                  <a:pt x="2293749" y="3704095"/>
                </a:lnTo>
                <a:cubicBezTo>
                  <a:pt x="2288583" y="3719593"/>
                  <a:pt x="2287313" y="3736997"/>
                  <a:pt x="2278251" y="3750590"/>
                </a:cubicBezTo>
                <a:lnTo>
                  <a:pt x="2247254" y="3797085"/>
                </a:lnTo>
                <a:cubicBezTo>
                  <a:pt x="2190738" y="3966637"/>
                  <a:pt x="2280870" y="3709828"/>
                  <a:pt x="2200759" y="3890075"/>
                </a:cubicBezTo>
                <a:cubicBezTo>
                  <a:pt x="2187489" y="3919932"/>
                  <a:pt x="2187886" y="3955878"/>
                  <a:pt x="2169762" y="3983064"/>
                </a:cubicBezTo>
                <a:lnTo>
                  <a:pt x="2107769" y="4076054"/>
                </a:lnTo>
                <a:cubicBezTo>
                  <a:pt x="2097437" y="4107051"/>
                  <a:pt x="2084698" y="4137346"/>
                  <a:pt x="2076773" y="4169044"/>
                </a:cubicBezTo>
                <a:lnTo>
                  <a:pt x="2030278" y="4355024"/>
                </a:lnTo>
                <a:cubicBezTo>
                  <a:pt x="2025314" y="4374880"/>
                  <a:pt x="2010396" y="4441283"/>
                  <a:pt x="1999281" y="4463512"/>
                </a:cubicBezTo>
                <a:cubicBezTo>
                  <a:pt x="1990951" y="4480172"/>
                  <a:pt x="1982829" y="4498371"/>
                  <a:pt x="1968284" y="4510007"/>
                </a:cubicBezTo>
                <a:cubicBezTo>
                  <a:pt x="1955527" y="4520212"/>
                  <a:pt x="1936958" y="4519438"/>
                  <a:pt x="1921790" y="4525505"/>
                </a:cubicBezTo>
                <a:lnTo>
                  <a:pt x="1921790" y="4525505"/>
                </a:lnTo>
                <a:close/>
              </a:path>
            </a:pathLst>
          </a:cu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 descr="http://www.room111heroes.com/colonial_american_fla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599" y="3377047"/>
            <a:ext cx="1366367" cy="890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15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099"/>
                                        </p:tgtEl>
                                        <p:attrNameLst>
                                          <p:attrName>style.visibility</p:attrName>
                                        </p:attrNameLst>
                                      </p:cBhvr>
                                      <p:to>
                                        <p:strVal val="visible"/>
                                      </p:to>
                                    </p:set>
                                    <p:anim calcmode="lin" valueType="num">
                                      <p:cBhvr additive="base">
                                        <p:cTn id="23" dur="500" fill="hold"/>
                                        <p:tgtEl>
                                          <p:spTgt spid="4099"/>
                                        </p:tgtEl>
                                        <p:attrNameLst>
                                          <p:attrName>ppt_x</p:attrName>
                                        </p:attrNameLst>
                                      </p:cBhvr>
                                      <p:tavLst>
                                        <p:tav tm="0">
                                          <p:val>
                                            <p:strVal val="#ppt_x"/>
                                          </p:val>
                                        </p:tav>
                                        <p:tav tm="100000">
                                          <p:val>
                                            <p:strVal val="#ppt_x"/>
                                          </p:val>
                                        </p:tav>
                                      </p:tavLst>
                                    </p:anim>
                                    <p:anim calcmode="lin" valueType="num">
                                      <p:cBhvr additive="base">
                                        <p:cTn id="24"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thisnation.com/media/photos/constitution-hi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1871"/>
            <a:ext cx="8686800" cy="65142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thisnation.com/media/photos/constitution-hires.jpg"/>
          <p:cNvPicPr>
            <a:picLocks noChangeAspect="1" noChangeArrowheads="1"/>
          </p:cNvPicPr>
          <p:nvPr/>
        </p:nvPicPr>
        <p:blipFill rotWithShape="1">
          <a:blip r:embed="rId2">
            <a:extLst>
              <a:ext uri="{28A0092B-C50C-407E-A947-70E740481C1C}">
                <a14:useLocalDpi xmlns:a14="http://schemas.microsoft.com/office/drawing/2010/main" val="0"/>
              </a:ext>
            </a:extLst>
          </a:blip>
          <a:srcRect l="33732" t="13100" r="50160" b="82859"/>
          <a:stretch/>
        </p:blipFill>
        <p:spPr bwMode="auto">
          <a:xfrm>
            <a:off x="1736564" y="762000"/>
            <a:ext cx="5670872" cy="10668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1177638" y="2285999"/>
            <a:ext cx="6930664" cy="2454812"/>
            <a:chOff x="953141" y="2673926"/>
            <a:chExt cx="1208168" cy="1260304"/>
          </a:xfrm>
        </p:grpSpPr>
        <p:pic>
          <p:nvPicPr>
            <p:cNvPr id="2050" name="Picture 2" descr="http://www.rightsofthepeople.com/education/government_for_kids/images/icons/branches.jpg"/>
            <p:cNvPicPr>
              <a:picLocks noChangeAspect="1" noChangeArrowheads="1"/>
            </p:cNvPicPr>
            <p:nvPr/>
          </p:nvPicPr>
          <p:blipFill rotWithShape="1">
            <a:blip r:embed="rId3">
              <a:extLst>
                <a:ext uri="{28A0092B-C50C-407E-A947-70E740481C1C}">
                  <a14:useLocalDpi xmlns:a14="http://schemas.microsoft.com/office/drawing/2010/main" val="0"/>
                </a:ext>
              </a:extLst>
            </a:blip>
            <a:srcRect l="697" t="16267" r="65298" b="27428"/>
            <a:stretch/>
          </p:blipFill>
          <p:spPr bwMode="auto">
            <a:xfrm>
              <a:off x="953141" y="2673926"/>
              <a:ext cx="1208168" cy="12603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rightsofthepeople.com/education/government_for_kids/images/icons/branches.jpg"/>
            <p:cNvPicPr>
              <a:picLocks noChangeAspect="1" noChangeArrowheads="1"/>
            </p:cNvPicPr>
            <p:nvPr/>
          </p:nvPicPr>
          <p:blipFill rotWithShape="1">
            <a:blip r:embed="rId3">
              <a:extLst>
                <a:ext uri="{28A0092B-C50C-407E-A947-70E740481C1C}">
                  <a14:useLocalDpi xmlns:a14="http://schemas.microsoft.com/office/drawing/2010/main" val="0"/>
                </a:ext>
              </a:extLst>
            </a:blip>
            <a:srcRect l="6824" t="25706" r="86352" b="64855"/>
            <a:stretch/>
          </p:blipFill>
          <p:spPr bwMode="auto">
            <a:xfrm>
              <a:off x="1828800" y="2679124"/>
              <a:ext cx="332509" cy="289758"/>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2" descr="http://www.rightsofthepeople.com/education/government_for_kids/images/icons/branches.jpg"/>
          <p:cNvPicPr>
            <a:picLocks noChangeAspect="1" noChangeArrowheads="1"/>
          </p:cNvPicPr>
          <p:nvPr/>
        </p:nvPicPr>
        <p:blipFill rotWithShape="1">
          <a:blip r:embed="rId3">
            <a:extLst>
              <a:ext uri="{28A0092B-C50C-407E-A947-70E740481C1C}">
                <a14:useLocalDpi xmlns:a14="http://schemas.microsoft.com/office/drawing/2010/main" val="0"/>
              </a:ext>
            </a:extLst>
          </a:blip>
          <a:srcRect l="697" t="73083" r="82817" b="2337"/>
          <a:stretch/>
        </p:blipFill>
        <p:spPr bwMode="auto">
          <a:xfrm>
            <a:off x="1188997" y="4740807"/>
            <a:ext cx="3360142" cy="10716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b.vimeocdn.com/ts/350/689/350689083_640.jpg"/>
          <p:cNvPicPr>
            <a:picLocks noChangeAspect="1" noChangeArrowheads="1"/>
          </p:cNvPicPr>
          <p:nvPr/>
        </p:nvPicPr>
        <p:blipFill rotWithShape="1">
          <a:blip r:embed="rId4">
            <a:extLst>
              <a:ext uri="{28A0092B-C50C-407E-A947-70E740481C1C}">
                <a14:useLocalDpi xmlns:a14="http://schemas.microsoft.com/office/drawing/2010/main" val="0"/>
              </a:ext>
            </a:extLst>
          </a:blip>
          <a:srcRect l="28767" t="8142" r="29147" b="4889"/>
          <a:stretch/>
        </p:blipFill>
        <p:spPr bwMode="auto">
          <a:xfrm>
            <a:off x="7333049" y="694882"/>
            <a:ext cx="1426291" cy="22678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rightsofthepeople.com/education/government_for_kids/images/icons/branches.jpg"/>
          <p:cNvPicPr>
            <a:picLocks noChangeAspect="1" noChangeArrowheads="1"/>
          </p:cNvPicPr>
          <p:nvPr/>
        </p:nvPicPr>
        <p:blipFill rotWithShape="1">
          <a:blip r:embed="rId3">
            <a:extLst>
              <a:ext uri="{28A0092B-C50C-407E-A947-70E740481C1C}">
                <a14:useLocalDpi xmlns:a14="http://schemas.microsoft.com/office/drawing/2010/main" val="0"/>
              </a:ext>
            </a:extLst>
          </a:blip>
          <a:srcRect l="17009" t="73083" r="65298" b="2337"/>
          <a:stretch/>
        </p:blipFill>
        <p:spPr bwMode="auto">
          <a:xfrm>
            <a:off x="4541518" y="4740811"/>
            <a:ext cx="3606009" cy="1071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14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anim calcmode="lin" valueType="num">
                                      <p:cBhvr>
                                        <p:cTn id="21" dur="500" fill="hold"/>
                                        <p:tgtEl>
                                          <p:spTgt spid="2052"/>
                                        </p:tgtEl>
                                        <p:attrNameLst>
                                          <p:attrName>ppt_w</p:attrName>
                                        </p:attrNameLst>
                                      </p:cBhvr>
                                      <p:tavLst>
                                        <p:tav tm="0">
                                          <p:val>
                                            <p:fltVal val="0"/>
                                          </p:val>
                                        </p:tav>
                                        <p:tav tm="100000">
                                          <p:val>
                                            <p:strVal val="#ppt_w"/>
                                          </p:val>
                                        </p:tav>
                                      </p:tavLst>
                                    </p:anim>
                                    <p:anim calcmode="lin" valueType="num">
                                      <p:cBhvr>
                                        <p:cTn id="22" dur="500" fill="hold"/>
                                        <p:tgtEl>
                                          <p:spTgt spid="2052"/>
                                        </p:tgtEl>
                                        <p:attrNameLst>
                                          <p:attrName>ppt_h</p:attrName>
                                        </p:attrNameLst>
                                      </p:cBhvr>
                                      <p:tavLst>
                                        <p:tav tm="0">
                                          <p:val>
                                            <p:fltVal val="0"/>
                                          </p:val>
                                        </p:tav>
                                        <p:tav tm="100000">
                                          <p:val>
                                            <p:strVal val="#ppt_h"/>
                                          </p:val>
                                        </p:tav>
                                      </p:tavLst>
                                    </p:anim>
                                    <p:animEffect transition="in" filter="fade">
                                      <p:cBhvr>
                                        <p:cTn id="23" dur="500"/>
                                        <p:tgtEl>
                                          <p:spTgt spid="205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rightsofthepeople.com/education/government_for_kids/images/icons/branch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97188"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00400" y="117693"/>
            <a:ext cx="2895599" cy="6432530"/>
          </a:xfrm>
          <a:prstGeom prst="rect">
            <a:avLst/>
          </a:prstGeom>
          <a:noFill/>
          <a:ln w="76200">
            <a:solidFill>
              <a:schemeClr val="tx1"/>
            </a:solidFill>
          </a:ln>
        </p:spPr>
        <p:txBody>
          <a:bodyPr wrap="square" rtlCol="0">
            <a:spAutoFit/>
          </a:bodyPr>
          <a:lstStyle/>
          <a:p>
            <a:pPr algn="ctr"/>
            <a:endParaRPr lang="en-US" sz="4000" b="1" dirty="0" smtClean="0"/>
          </a:p>
          <a:p>
            <a:pPr algn="ctr"/>
            <a:endParaRPr lang="en-US" sz="3600" b="1" dirty="0" smtClean="0"/>
          </a:p>
          <a:p>
            <a:pPr algn="ctr"/>
            <a:endParaRPr lang="en-US" sz="4800" b="1" dirty="0"/>
          </a:p>
          <a:p>
            <a:pPr algn="ctr"/>
            <a:endParaRPr lang="en-US" sz="4800" b="1" dirty="0" smtClean="0"/>
          </a:p>
          <a:p>
            <a:pPr algn="ctr"/>
            <a:endParaRPr lang="en-US" sz="4800" b="1" dirty="0"/>
          </a:p>
          <a:p>
            <a:pPr algn="ctr"/>
            <a:endParaRPr lang="en-US" sz="4800" b="1" dirty="0" smtClean="0"/>
          </a:p>
          <a:p>
            <a:pPr algn="ctr"/>
            <a:endParaRPr lang="en-US" sz="4400" b="1" dirty="0"/>
          </a:p>
          <a:p>
            <a:pPr algn="ctr"/>
            <a:endParaRPr lang="en-US" sz="4800" b="1" dirty="0" smtClean="0"/>
          </a:p>
          <a:p>
            <a:pPr algn="ctr"/>
            <a:r>
              <a:rPr lang="en-US" sz="4800" b="1" dirty="0" smtClean="0"/>
              <a:t>Article 2</a:t>
            </a:r>
            <a:endParaRPr lang="en-US" sz="4800" b="1" dirty="0"/>
          </a:p>
        </p:txBody>
      </p:sp>
      <p:sp>
        <p:nvSpPr>
          <p:cNvPr id="4" name="TextBox 3"/>
          <p:cNvSpPr txBox="1"/>
          <p:nvPr/>
        </p:nvSpPr>
        <p:spPr>
          <a:xfrm>
            <a:off x="6248400" y="131548"/>
            <a:ext cx="2677388" cy="6432530"/>
          </a:xfrm>
          <a:prstGeom prst="rect">
            <a:avLst/>
          </a:prstGeom>
          <a:noFill/>
          <a:ln w="76200">
            <a:solidFill>
              <a:schemeClr val="tx1"/>
            </a:solidFill>
          </a:ln>
        </p:spPr>
        <p:txBody>
          <a:bodyPr wrap="square" rtlCol="0">
            <a:spAutoFit/>
          </a:bodyPr>
          <a:lstStyle/>
          <a:p>
            <a:pPr algn="ctr"/>
            <a:endParaRPr lang="en-US" sz="4000" b="1" dirty="0" smtClean="0"/>
          </a:p>
          <a:p>
            <a:pPr algn="ctr"/>
            <a:endParaRPr lang="en-US" sz="3600" b="1" dirty="0" smtClean="0"/>
          </a:p>
          <a:p>
            <a:pPr algn="ctr"/>
            <a:endParaRPr lang="en-US" sz="4800" b="1" dirty="0"/>
          </a:p>
          <a:p>
            <a:pPr algn="ctr"/>
            <a:endParaRPr lang="en-US" sz="4800" b="1" dirty="0" smtClean="0"/>
          </a:p>
          <a:p>
            <a:pPr algn="ctr"/>
            <a:endParaRPr lang="en-US" sz="4800" b="1" dirty="0"/>
          </a:p>
          <a:p>
            <a:pPr algn="ctr"/>
            <a:endParaRPr lang="en-US" sz="4800" b="1" dirty="0" smtClean="0"/>
          </a:p>
          <a:p>
            <a:pPr algn="ctr"/>
            <a:endParaRPr lang="en-US" sz="4400" b="1" dirty="0"/>
          </a:p>
          <a:p>
            <a:pPr algn="ctr"/>
            <a:endParaRPr lang="en-US" sz="4800" b="1" dirty="0" smtClean="0"/>
          </a:p>
          <a:p>
            <a:pPr algn="ctr"/>
            <a:r>
              <a:rPr lang="en-US" sz="4800" b="1" dirty="0" smtClean="0"/>
              <a:t>Article 3</a:t>
            </a:r>
            <a:endParaRPr lang="en-US" sz="4800" b="1" dirty="0"/>
          </a:p>
        </p:txBody>
      </p:sp>
      <p:sp>
        <p:nvSpPr>
          <p:cNvPr id="5" name="TextBox 4"/>
          <p:cNvSpPr txBox="1"/>
          <p:nvPr/>
        </p:nvSpPr>
        <p:spPr>
          <a:xfrm>
            <a:off x="228600" y="117693"/>
            <a:ext cx="2895599" cy="6432530"/>
          </a:xfrm>
          <a:prstGeom prst="rect">
            <a:avLst/>
          </a:prstGeom>
          <a:noFill/>
          <a:ln w="76200">
            <a:solidFill>
              <a:schemeClr val="tx1"/>
            </a:solidFill>
          </a:ln>
        </p:spPr>
        <p:txBody>
          <a:bodyPr wrap="square" rtlCol="0">
            <a:spAutoFit/>
          </a:bodyPr>
          <a:lstStyle/>
          <a:p>
            <a:pPr algn="ctr"/>
            <a:endParaRPr lang="en-US" sz="4000" b="1" dirty="0" smtClean="0"/>
          </a:p>
          <a:p>
            <a:pPr algn="ctr"/>
            <a:endParaRPr lang="en-US" sz="3600" b="1" dirty="0" smtClean="0"/>
          </a:p>
          <a:p>
            <a:pPr algn="ctr"/>
            <a:endParaRPr lang="en-US" sz="4800" b="1" dirty="0"/>
          </a:p>
          <a:p>
            <a:pPr algn="ctr"/>
            <a:endParaRPr lang="en-US" sz="4800" b="1" dirty="0" smtClean="0"/>
          </a:p>
          <a:p>
            <a:pPr algn="ctr"/>
            <a:endParaRPr lang="en-US" sz="4800" b="1" dirty="0"/>
          </a:p>
          <a:p>
            <a:pPr algn="ctr"/>
            <a:endParaRPr lang="en-US" sz="4800" b="1" dirty="0" smtClean="0"/>
          </a:p>
          <a:p>
            <a:pPr algn="ctr"/>
            <a:endParaRPr lang="en-US" sz="4400" b="1" dirty="0"/>
          </a:p>
          <a:p>
            <a:pPr algn="ctr"/>
            <a:endParaRPr lang="en-US" sz="4800" b="1" dirty="0" smtClean="0"/>
          </a:p>
          <a:p>
            <a:pPr algn="ctr"/>
            <a:r>
              <a:rPr lang="en-US" sz="4800" b="1" dirty="0" smtClean="0"/>
              <a:t>Article 1</a:t>
            </a:r>
            <a:endParaRPr lang="en-US" sz="4800" b="1" dirty="0"/>
          </a:p>
        </p:txBody>
      </p:sp>
    </p:spTree>
    <p:extLst>
      <p:ext uri="{BB962C8B-B14F-4D97-AF65-F5344CB8AC3E}">
        <p14:creationId xmlns:p14="http://schemas.microsoft.com/office/powerpoint/2010/main" val="75419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congressforkids.net/images/amendments_scram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04800"/>
            <a:ext cx="6505575" cy="63784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01872" y="2776478"/>
            <a:ext cx="1665328" cy="2862322"/>
          </a:xfrm>
          <a:prstGeom prst="rect">
            <a:avLst/>
          </a:prstGeom>
          <a:noFill/>
        </p:spPr>
        <p:txBody>
          <a:bodyPr wrap="none" rtlCol="0">
            <a:spAutoFit/>
          </a:bodyPr>
          <a:lstStyle/>
          <a:p>
            <a:r>
              <a:rPr lang="en-US" b="1" dirty="0" smtClean="0"/>
              <a:t>Amendment 1</a:t>
            </a:r>
          </a:p>
          <a:p>
            <a:r>
              <a:rPr lang="en-US" b="1" dirty="0"/>
              <a:t>Amendment </a:t>
            </a:r>
            <a:r>
              <a:rPr lang="en-US" b="1" dirty="0" smtClean="0"/>
              <a:t>2</a:t>
            </a:r>
            <a:endParaRPr lang="en-US" b="1" dirty="0"/>
          </a:p>
          <a:p>
            <a:r>
              <a:rPr lang="en-US" b="1" dirty="0"/>
              <a:t>Amendment </a:t>
            </a:r>
            <a:r>
              <a:rPr lang="en-US" b="1" dirty="0" smtClean="0"/>
              <a:t>3</a:t>
            </a:r>
            <a:endParaRPr lang="en-US" b="1" dirty="0"/>
          </a:p>
          <a:p>
            <a:r>
              <a:rPr lang="en-US" b="1" dirty="0"/>
              <a:t>Amendment 4</a:t>
            </a:r>
          </a:p>
          <a:p>
            <a:r>
              <a:rPr lang="en-US" b="1" dirty="0"/>
              <a:t>Amendment </a:t>
            </a:r>
            <a:r>
              <a:rPr lang="en-US" b="1" dirty="0" smtClean="0"/>
              <a:t>5</a:t>
            </a:r>
            <a:endParaRPr lang="en-US" b="1" dirty="0"/>
          </a:p>
          <a:p>
            <a:r>
              <a:rPr lang="en-US" b="1" dirty="0"/>
              <a:t>Amendment </a:t>
            </a:r>
            <a:r>
              <a:rPr lang="en-US" b="1" dirty="0" smtClean="0"/>
              <a:t>6</a:t>
            </a:r>
            <a:endParaRPr lang="en-US" b="1" dirty="0"/>
          </a:p>
          <a:p>
            <a:r>
              <a:rPr lang="en-US" b="1" dirty="0"/>
              <a:t>Amendment </a:t>
            </a:r>
            <a:r>
              <a:rPr lang="en-US" b="1" dirty="0" smtClean="0"/>
              <a:t>7</a:t>
            </a:r>
            <a:endParaRPr lang="en-US" b="1" dirty="0"/>
          </a:p>
          <a:p>
            <a:r>
              <a:rPr lang="en-US" b="1" dirty="0"/>
              <a:t>Amendment </a:t>
            </a:r>
            <a:r>
              <a:rPr lang="en-US" b="1" dirty="0" smtClean="0"/>
              <a:t>8</a:t>
            </a:r>
            <a:endParaRPr lang="en-US" b="1" dirty="0"/>
          </a:p>
          <a:p>
            <a:r>
              <a:rPr lang="en-US" b="1" dirty="0"/>
              <a:t>Amendment </a:t>
            </a:r>
            <a:r>
              <a:rPr lang="en-US" b="1" dirty="0" smtClean="0"/>
              <a:t>9</a:t>
            </a:r>
            <a:endParaRPr lang="en-US" b="1" dirty="0"/>
          </a:p>
          <a:p>
            <a:r>
              <a:rPr lang="en-US" b="1" dirty="0"/>
              <a:t>Amendment </a:t>
            </a:r>
            <a:r>
              <a:rPr lang="en-US" b="1" dirty="0" smtClean="0"/>
              <a:t>10</a:t>
            </a:r>
            <a:endParaRPr lang="en-US" b="1" dirty="0"/>
          </a:p>
        </p:txBody>
      </p:sp>
    </p:spTree>
    <p:extLst>
      <p:ext uri="{BB962C8B-B14F-4D97-AF65-F5344CB8AC3E}">
        <p14:creationId xmlns:p14="http://schemas.microsoft.com/office/powerpoint/2010/main" val="2405358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6327" y="4718073"/>
            <a:ext cx="1078286" cy="780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6700" b="1" dirty="0" smtClean="0">
                <a:solidFill>
                  <a:srgbClr val="0000FF"/>
                </a:solidFill>
              </a:rPr>
              <a:t>1 </a:t>
            </a:r>
            <a:r>
              <a:rPr lang="en-US" dirty="0" smtClean="0"/>
              <a:t>– 2 – 3 – 4 – 5 – 6 – 7 – 8 – 9 - 10</a:t>
            </a:r>
            <a:endParaRPr lang="en-US" dirty="0"/>
          </a:p>
        </p:txBody>
      </p:sp>
      <p:sp>
        <p:nvSpPr>
          <p:cNvPr id="3" name="Content Placeholder 2"/>
          <p:cNvSpPr>
            <a:spLocks noGrp="1"/>
          </p:cNvSpPr>
          <p:nvPr>
            <p:ph idx="1"/>
          </p:nvPr>
        </p:nvSpPr>
        <p:spPr>
          <a:xfrm>
            <a:off x="152400" y="1600200"/>
            <a:ext cx="5410200" cy="4525963"/>
          </a:xfrm>
        </p:spPr>
        <p:txBody>
          <a:bodyPr>
            <a:normAutofit fontScale="92500"/>
          </a:bodyPr>
          <a:lstStyle/>
          <a:p>
            <a:pPr marL="0" indent="0">
              <a:buNone/>
            </a:pPr>
            <a:r>
              <a:rPr lang="en-US" i="1" dirty="0" smtClean="0"/>
              <a:t>Congress shall make no law respecting an establishment of </a:t>
            </a:r>
            <a:r>
              <a:rPr lang="en-US" b="1" i="1" dirty="0" smtClean="0">
                <a:solidFill>
                  <a:srgbClr val="0000FF"/>
                </a:solidFill>
              </a:rPr>
              <a:t>religion</a:t>
            </a:r>
            <a:r>
              <a:rPr lang="en-US" i="1" dirty="0" smtClean="0"/>
              <a:t>, or prohibiting the free exercise thereof; or abridging the </a:t>
            </a:r>
            <a:r>
              <a:rPr lang="en-US" sz="3900" b="1" i="1" dirty="0" smtClean="0"/>
              <a:t>freedom</a:t>
            </a:r>
            <a:r>
              <a:rPr lang="en-US" i="1" dirty="0" smtClean="0"/>
              <a:t> of </a:t>
            </a:r>
            <a:r>
              <a:rPr lang="en-US" b="1" i="1" dirty="0" smtClean="0">
                <a:solidFill>
                  <a:srgbClr val="0000FF"/>
                </a:solidFill>
              </a:rPr>
              <a:t>speech</a:t>
            </a:r>
            <a:r>
              <a:rPr lang="en-US" i="1" dirty="0" smtClean="0"/>
              <a:t>, or of the </a:t>
            </a:r>
            <a:r>
              <a:rPr lang="en-US" b="1" i="1" dirty="0" smtClean="0">
                <a:solidFill>
                  <a:srgbClr val="0000FF"/>
                </a:solidFill>
              </a:rPr>
              <a:t>press</a:t>
            </a:r>
            <a:r>
              <a:rPr lang="en-US" i="1" dirty="0" smtClean="0"/>
              <a:t>; or the right of the people peaceably to </a:t>
            </a:r>
            <a:r>
              <a:rPr lang="en-US" b="1" i="1" dirty="0" smtClean="0">
                <a:solidFill>
                  <a:srgbClr val="0000FF"/>
                </a:solidFill>
              </a:rPr>
              <a:t>assemble</a:t>
            </a:r>
            <a:r>
              <a:rPr lang="en-US" i="1" dirty="0" smtClean="0"/>
              <a:t>, and to </a:t>
            </a:r>
            <a:r>
              <a:rPr lang="en-US" b="1" i="1" dirty="0" smtClean="0">
                <a:solidFill>
                  <a:srgbClr val="0000FF"/>
                </a:solidFill>
              </a:rPr>
              <a:t>petition</a:t>
            </a:r>
            <a:r>
              <a:rPr lang="en-US" i="1" dirty="0" smtClean="0"/>
              <a:t> the Government for a redress of grievances.</a:t>
            </a:r>
          </a:p>
          <a:p>
            <a:endParaRPr lang="en-US" dirty="0"/>
          </a:p>
        </p:txBody>
      </p:sp>
      <p:sp>
        <p:nvSpPr>
          <p:cNvPr id="4" name="TextBox 3"/>
          <p:cNvSpPr txBox="1"/>
          <p:nvPr/>
        </p:nvSpPr>
        <p:spPr>
          <a:xfrm>
            <a:off x="5562600" y="1676400"/>
            <a:ext cx="3276600" cy="2800767"/>
          </a:xfrm>
          <a:prstGeom prst="rect">
            <a:avLst/>
          </a:prstGeom>
          <a:noFill/>
          <a:ln w="28575">
            <a:solidFill>
              <a:schemeClr val="tx1"/>
            </a:solidFill>
          </a:ln>
        </p:spPr>
        <p:txBody>
          <a:bodyPr wrap="square" rtlCol="0">
            <a:spAutoFit/>
          </a:bodyPr>
          <a:lstStyle/>
          <a:p>
            <a:r>
              <a:rPr lang="en-US" sz="3200" b="1" u="sng" dirty="0" smtClean="0"/>
              <a:t>Translation</a:t>
            </a:r>
          </a:p>
          <a:p>
            <a:r>
              <a:rPr lang="en-US" sz="2400" dirty="0" smtClean="0"/>
              <a:t>Freedom of:</a:t>
            </a:r>
          </a:p>
          <a:p>
            <a:r>
              <a:rPr lang="en-US" sz="2400" dirty="0" smtClean="0"/>
              <a:t>	-Religion</a:t>
            </a:r>
          </a:p>
          <a:p>
            <a:r>
              <a:rPr lang="en-US" sz="2400" dirty="0" smtClean="0"/>
              <a:t>	-Assembly</a:t>
            </a:r>
          </a:p>
          <a:p>
            <a:r>
              <a:rPr lang="en-US" sz="2400" dirty="0" smtClean="0"/>
              <a:t>	-Press</a:t>
            </a:r>
          </a:p>
          <a:p>
            <a:r>
              <a:rPr lang="en-US" sz="2400" dirty="0" smtClean="0"/>
              <a:t>	-Petition</a:t>
            </a:r>
          </a:p>
          <a:p>
            <a:r>
              <a:rPr lang="en-US" sz="2400" dirty="0" smtClean="0"/>
              <a:t>	-Speech</a:t>
            </a:r>
            <a:endParaRPr lang="en-US" sz="2400" dirty="0"/>
          </a:p>
        </p:txBody>
      </p:sp>
      <p:sp>
        <p:nvSpPr>
          <p:cNvPr id="5" name="5-Point Star 4"/>
          <p:cNvSpPr/>
          <p:nvPr/>
        </p:nvSpPr>
        <p:spPr>
          <a:xfrm>
            <a:off x="838200" y="292100"/>
            <a:ext cx="457200" cy="457200"/>
          </a:xfrm>
          <a:prstGeom prst="star5">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descr="C:\Users\pearce.dietrich\AppData\Local\Microsoft\Windows\Temporary Internet Files\Content.IE5\FYK7QZNU\MC9003326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5890" y="4775250"/>
            <a:ext cx="1371600" cy="174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Users\pearce.dietrich\AppData\Local\Microsoft\Windows\Temporary Internet Files\Content.IE5\AITF8US6\MC90004844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4572000"/>
            <a:ext cx="1537547" cy="1158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pearce.dietrich\AppData\Local\Microsoft\Windows\Temporary Internet Files\Content.IE5\FYK7QZNU\MC90028071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2400" y="5122421"/>
            <a:ext cx="1312213" cy="169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C:\Users\pearce.dietrich\AppData\Local\Microsoft\Windows\Temporary Internet Files\Content.IE5\FYK7QZNU\MC90037106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3331" y="5649851"/>
            <a:ext cx="1295016" cy="113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935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81000"/>
            <a:ext cx="1078286" cy="780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C:\Users\pearce.dietrich\AppData\Local\Microsoft\Windows\Temporary Internet Files\Content.IE5\FYK7QZNU\MC9003326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52400"/>
            <a:ext cx="1371600" cy="174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Users\pearce.dietrich\AppData\Local\Microsoft\Windows\Temporary Internet Files\Content.IE5\AITF8US6\MC90004844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304800"/>
            <a:ext cx="1676400" cy="126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Users\pearce.dietrich\AppData\Local\Microsoft\Windows\Temporary Internet Files\Content.IE5\FYK7QZNU\MC90028071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0" y="476604"/>
            <a:ext cx="1312213" cy="169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C:\Users\pearce.dietrich\AppData\Local\Microsoft\Windows\Temporary Internet Files\Content.IE5\FYK7QZNU\MC90037106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1384" y="308706"/>
            <a:ext cx="1295016" cy="113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1752600" y="152400"/>
            <a:ext cx="76200" cy="6477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10000" y="152400"/>
            <a:ext cx="76200" cy="6477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791200" y="152400"/>
            <a:ext cx="76200" cy="6477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467600" y="152400"/>
            <a:ext cx="76200" cy="6477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200" y="2133600"/>
            <a:ext cx="1600200" cy="523220"/>
          </a:xfrm>
          <a:prstGeom prst="rect">
            <a:avLst/>
          </a:prstGeom>
          <a:noFill/>
        </p:spPr>
        <p:txBody>
          <a:bodyPr wrap="square" rtlCol="0">
            <a:spAutoFit/>
          </a:bodyPr>
          <a:lstStyle/>
          <a:p>
            <a:pPr algn="ctr"/>
            <a:r>
              <a:rPr lang="en-US" sz="2800" b="1" dirty="0" smtClean="0"/>
              <a:t>religion</a:t>
            </a:r>
            <a:endParaRPr lang="en-US" sz="2800" b="1" dirty="0"/>
          </a:p>
        </p:txBody>
      </p:sp>
      <p:sp>
        <p:nvSpPr>
          <p:cNvPr id="15" name="TextBox 14"/>
          <p:cNvSpPr txBox="1"/>
          <p:nvPr/>
        </p:nvSpPr>
        <p:spPr>
          <a:xfrm>
            <a:off x="2057400" y="2133600"/>
            <a:ext cx="1600200" cy="523220"/>
          </a:xfrm>
          <a:prstGeom prst="rect">
            <a:avLst/>
          </a:prstGeom>
          <a:noFill/>
        </p:spPr>
        <p:txBody>
          <a:bodyPr wrap="square" rtlCol="0">
            <a:spAutoFit/>
          </a:bodyPr>
          <a:lstStyle/>
          <a:p>
            <a:pPr algn="ctr"/>
            <a:r>
              <a:rPr lang="en-US" sz="2800" b="1" dirty="0" smtClean="0"/>
              <a:t>assembly</a:t>
            </a:r>
            <a:endParaRPr lang="en-US" sz="2800" b="1" dirty="0"/>
          </a:p>
        </p:txBody>
      </p:sp>
      <p:sp>
        <p:nvSpPr>
          <p:cNvPr id="16" name="TextBox 15"/>
          <p:cNvSpPr txBox="1"/>
          <p:nvPr/>
        </p:nvSpPr>
        <p:spPr>
          <a:xfrm>
            <a:off x="4038600" y="2133600"/>
            <a:ext cx="1600200" cy="523220"/>
          </a:xfrm>
          <a:prstGeom prst="rect">
            <a:avLst/>
          </a:prstGeom>
          <a:noFill/>
        </p:spPr>
        <p:txBody>
          <a:bodyPr wrap="square" rtlCol="0">
            <a:spAutoFit/>
          </a:bodyPr>
          <a:lstStyle/>
          <a:p>
            <a:pPr algn="ctr"/>
            <a:r>
              <a:rPr lang="en-US" sz="2800" b="1" dirty="0" smtClean="0"/>
              <a:t>press</a:t>
            </a:r>
            <a:endParaRPr lang="en-US" sz="2800" b="1" dirty="0"/>
          </a:p>
        </p:txBody>
      </p:sp>
      <p:sp>
        <p:nvSpPr>
          <p:cNvPr id="17" name="TextBox 16"/>
          <p:cNvSpPr txBox="1"/>
          <p:nvPr/>
        </p:nvSpPr>
        <p:spPr>
          <a:xfrm>
            <a:off x="5867400" y="2143780"/>
            <a:ext cx="1600200" cy="523220"/>
          </a:xfrm>
          <a:prstGeom prst="rect">
            <a:avLst/>
          </a:prstGeom>
          <a:noFill/>
        </p:spPr>
        <p:txBody>
          <a:bodyPr wrap="square" rtlCol="0">
            <a:spAutoFit/>
          </a:bodyPr>
          <a:lstStyle/>
          <a:p>
            <a:pPr algn="ctr"/>
            <a:r>
              <a:rPr lang="en-US" sz="2800" b="1" dirty="0" smtClean="0"/>
              <a:t>petition</a:t>
            </a:r>
            <a:endParaRPr lang="en-US" sz="2800" b="1" dirty="0"/>
          </a:p>
        </p:txBody>
      </p:sp>
      <p:sp>
        <p:nvSpPr>
          <p:cNvPr id="18" name="TextBox 17"/>
          <p:cNvSpPr txBox="1"/>
          <p:nvPr/>
        </p:nvSpPr>
        <p:spPr>
          <a:xfrm>
            <a:off x="7543800" y="2133600"/>
            <a:ext cx="1600200" cy="523220"/>
          </a:xfrm>
          <a:prstGeom prst="rect">
            <a:avLst/>
          </a:prstGeom>
          <a:noFill/>
        </p:spPr>
        <p:txBody>
          <a:bodyPr wrap="square" rtlCol="0">
            <a:spAutoFit/>
          </a:bodyPr>
          <a:lstStyle/>
          <a:p>
            <a:pPr algn="ctr"/>
            <a:r>
              <a:rPr lang="en-US" sz="2800" b="1" dirty="0" smtClean="0"/>
              <a:t>speech</a:t>
            </a:r>
            <a:endParaRPr lang="en-US" sz="2800" b="1" dirty="0"/>
          </a:p>
        </p:txBody>
      </p:sp>
      <p:sp>
        <p:nvSpPr>
          <p:cNvPr id="19" name="TextBox 18"/>
          <p:cNvSpPr txBox="1"/>
          <p:nvPr/>
        </p:nvSpPr>
        <p:spPr>
          <a:xfrm>
            <a:off x="2057400" y="3129290"/>
            <a:ext cx="1600200" cy="2677656"/>
          </a:xfrm>
          <a:prstGeom prst="rect">
            <a:avLst/>
          </a:prstGeom>
          <a:noFill/>
        </p:spPr>
        <p:txBody>
          <a:bodyPr wrap="square" rtlCol="0">
            <a:spAutoFit/>
          </a:bodyPr>
          <a:lstStyle/>
          <a:p>
            <a:pPr algn="ctr"/>
            <a:r>
              <a:rPr lang="en-US" sz="2800" b="1" dirty="0" smtClean="0"/>
              <a:t>“To gather together in a peaceful crowd”</a:t>
            </a:r>
            <a:endParaRPr lang="en-US" sz="2800" b="1" dirty="0"/>
          </a:p>
        </p:txBody>
      </p:sp>
      <p:sp>
        <p:nvSpPr>
          <p:cNvPr id="20" name="TextBox 19"/>
          <p:cNvSpPr txBox="1"/>
          <p:nvPr/>
        </p:nvSpPr>
        <p:spPr>
          <a:xfrm>
            <a:off x="3886200" y="3281690"/>
            <a:ext cx="1905000" cy="1107996"/>
          </a:xfrm>
          <a:prstGeom prst="rect">
            <a:avLst/>
          </a:prstGeom>
          <a:noFill/>
        </p:spPr>
        <p:txBody>
          <a:bodyPr wrap="square" rtlCol="0">
            <a:spAutoFit/>
          </a:bodyPr>
          <a:lstStyle/>
          <a:p>
            <a:r>
              <a:rPr lang="en-US" sz="2200" b="1" dirty="0" smtClean="0"/>
              <a:t>-TV news</a:t>
            </a:r>
          </a:p>
          <a:p>
            <a:r>
              <a:rPr lang="en-US" sz="2200" b="1" dirty="0" smtClean="0"/>
              <a:t>-Newspaper</a:t>
            </a:r>
          </a:p>
          <a:p>
            <a:r>
              <a:rPr lang="en-US" sz="2200" b="1" dirty="0" smtClean="0"/>
              <a:t>-Internet news</a:t>
            </a:r>
            <a:endParaRPr lang="en-US" sz="2200" b="1" dirty="0"/>
          </a:p>
        </p:txBody>
      </p:sp>
      <p:sp>
        <p:nvSpPr>
          <p:cNvPr id="21" name="TextBox 20"/>
          <p:cNvSpPr txBox="1"/>
          <p:nvPr/>
        </p:nvSpPr>
        <p:spPr>
          <a:xfrm>
            <a:off x="5927834" y="3195697"/>
            <a:ext cx="1539766" cy="2062103"/>
          </a:xfrm>
          <a:prstGeom prst="rect">
            <a:avLst/>
          </a:prstGeom>
          <a:noFill/>
        </p:spPr>
        <p:txBody>
          <a:bodyPr wrap="square" rtlCol="0">
            <a:spAutoFit/>
          </a:bodyPr>
          <a:lstStyle/>
          <a:p>
            <a:pPr algn="ctr"/>
            <a:r>
              <a:rPr lang="en-US" sz="3200" b="1" dirty="0" smtClean="0"/>
              <a:t>Formal request to the  gov’t</a:t>
            </a:r>
            <a:endParaRPr lang="en-US" sz="3200" b="1" dirty="0"/>
          </a:p>
        </p:txBody>
      </p:sp>
      <p:cxnSp>
        <p:nvCxnSpPr>
          <p:cNvPr id="23" name="Straight Connector 22"/>
          <p:cNvCxnSpPr/>
          <p:nvPr/>
        </p:nvCxnSpPr>
        <p:spPr>
          <a:xfrm>
            <a:off x="76200" y="2743200"/>
            <a:ext cx="885601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42" name="Picture 2" descr="C:\Users\pearce.dietrich\AppData\Local\Microsoft\Windows\Temporary Internet Files\Content.IE5\UHPARGJF\MC900188703[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38600" y="4469076"/>
            <a:ext cx="1114196" cy="115158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pearce.dietrich\AppData\Local\Microsoft\Windows\Temporary Internet Files\Content.IE5\31CLG04C\MC900083069[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77256" y="5257800"/>
            <a:ext cx="913944" cy="83119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C:\Program Files\Microsoft Office\MEDIA\CAGCAT10\j0195384.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38600" y="5620661"/>
            <a:ext cx="1042239" cy="1063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48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2"/>
                                        </p:tgtEl>
                                        <p:attrNameLst>
                                          <p:attrName>style.visibility</p:attrName>
                                        </p:attrNameLst>
                                      </p:cBhvr>
                                      <p:to>
                                        <p:strVal val="visible"/>
                                      </p:to>
                                    </p:set>
                                    <p:anim calcmode="lin" valueType="num">
                                      <p:cBhvr additive="base">
                                        <p:cTn id="19" dur="500" fill="hold"/>
                                        <p:tgtEl>
                                          <p:spTgt spid="10242"/>
                                        </p:tgtEl>
                                        <p:attrNameLst>
                                          <p:attrName>ppt_x</p:attrName>
                                        </p:attrNameLst>
                                      </p:cBhvr>
                                      <p:tavLst>
                                        <p:tav tm="0">
                                          <p:val>
                                            <p:strVal val="#ppt_x"/>
                                          </p:val>
                                        </p:tav>
                                        <p:tav tm="100000">
                                          <p:val>
                                            <p:strVal val="#ppt_x"/>
                                          </p:val>
                                        </p:tav>
                                      </p:tavLst>
                                    </p:anim>
                                    <p:anim calcmode="lin" valueType="num">
                                      <p:cBhvr additive="base">
                                        <p:cTn id="20" dur="500" fill="hold"/>
                                        <p:tgtEl>
                                          <p:spTgt spid="1024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245"/>
                                        </p:tgtEl>
                                        <p:attrNameLst>
                                          <p:attrName>style.visibility</p:attrName>
                                        </p:attrNameLst>
                                      </p:cBhvr>
                                      <p:to>
                                        <p:strVal val="visible"/>
                                      </p:to>
                                    </p:set>
                                    <p:anim calcmode="lin" valueType="num">
                                      <p:cBhvr additive="base">
                                        <p:cTn id="23" dur="500" fill="hold"/>
                                        <p:tgtEl>
                                          <p:spTgt spid="10245"/>
                                        </p:tgtEl>
                                        <p:attrNameLst>
                                          <p:attrName>ppt_x</p:attrName>
                                        </p:attrNameLst>
                                      </p:cBhvr>
                                      <p:tavLst>
                                        <p:tav tm="0">
                                          <p:val>
                                            <p:strVal val="#ppt_x"/>
                                          </p:val>
                                        </p:tav>
                                        <p:tav tm="100000">
                                          <p:val>
                                            <p:strVal val="#ppt_x"/>
                                          </p:val>
                                        </p:tav>
                                      </p:tavLst>
                                    </p:anim>
                                    <p:anim calcmode="lin" valueType="num">
                                      <p:cBhvr additive="base">
                                        <p:cTn id="24" dur="500" fill="hold"/>
                                        <p:tgtEl>
                                          <p:spTgt spid="1024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244"/>
                                        </p:tgtEl>
                                        <p:attrNameLst>
                                          <p:attrName>style.visibility</p:attrName>
                                        </p:attrNameLst>
                                      </p:cBhvr>
                                      <p:to>
                                        <p:strVal val="visible"/>
                                      </p:to>
                                    </p:set>
                                    <p:anim calcmode="lin" valueType="num">
                                      <p:cBhvr additive="base">
                                        <p:cTn id="27" dur="500" fill="hold"/>
                                        <p:tgtEl>
                                          <p:spTgt spid="10244"/>
                                        </p:tgtEl>
                                        <p:attrNameLst>
                                          <p:attrName>ppt_x</p:attrName>
                                        </p:attrNameLst>
                                      </p:cBhvr>
                                      <p:tavLst>
                                        <p:tav tm="0">
                                          <p:val>
                                            <p:strVal val="#ppt_x"/>
                                          </p:val>
                                        </p:tav>
                                        <p:tav tm="100000">
                                          <p:val>
                                            <p:strVal val="#ppt_x"/>
                                          </p:val>
                                        </p:tav>
                                      </p:tavLst>
                                    </p:anim>
                                    <p:anim calcmode="lin" valueType="num">
                                      <p:cBhvr additive="base">
                                        <p:cTn id="28"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534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67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534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1866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 </a:t>
            </a:r>
            <a:r>
              <a:rPr lang="en-US" sz="6700" b="1" dirty="0" smtClean="0">
                <a:solidFill>
                  <a:srgbClr val="0000FF"/>
                </a:solidFill>
              </a:rPr>
              <a:t>2</a:t>
            </a:r>
            <a:r>
              <a:rPr lang="en-US" dirty="0" smtClean="0"/>
              <a:t> – 3 – 4 – 5 – 6 – 7 – 8 – 9 - 10</a:t>
            </a:r>
            <a:endParaRPr lang="en-US" dirty="0"/>
          </a:p>
        </p:txBody>
      </p:sp>
      <p:sp>
        <p:nvSpPr>
          <p:cNvPr id="3" name="Content Placeholder 2"/>
          <p:cNvSpPr>
            <a:spLocks noGrp="1"/>
          </p:cNvSpPr>
          <p:nvPr>
            <p:ph idx="1"/>
          </p:nvPr>
        </p:nvSpPr>
        <p:spPr>
          <a:xfrm>
            <a:off x="152400" y="1600200"/>
            <a:ext cx="5410200" cy="4525963"/>
          </a:xfrm>
        </p:spPr>
        <p:txBody>
          <a:bodyPr>
            <a:normAutofit/>
          </a:bodyPr>
          <a:lstStyle/>
          <a:p>
            <a:pPr marL="0" indent="0">
              <a:buNone/>
            </a:pPr>
            <a:r>
              <a:rPr lang="en-US" i="1" dirty="0" smtClean="0"/>
              <a:t>A well regulated Militia, being necessary to the security of a free State, the right of the people to keep and bear Arms, shall not be infringed.</a:t>
            </a:r>
          </a:p>
          <a:p>
            <a:endParaRPr lang="en-US" dirty="0"/>
          </a:p>
        </p:txBody>
      </p:sp>
      <p:sp>
        <p:nvSpPr>
          <p:cNvPr id="4" name="TextBox 3"/>
          <p:cNvSpPr txBox="1"/>
          <p:nvPr/>
        </p:nvSpPr>
        <p:spPr>
          <a:xfrm>
            <a:off x="5562600" y="1676400"/>
            <a:ext cx="3276600" cy="954107"/>
          </a:xfrm>
          <a:prstGeom prst="rect">
            <a:avLst/>
          </a:prstGeom>
          <a:noFill/>
          <a:ln w="28575">
            <a:solidFill>
              <a:schemeClr val="tx1"/>
            </a:solidFill>
          </a:ln>
        </p:spPr>
        <p:txBody>
          <a:bodyPr wrap="square" rtlCol="0">
            <a:spAutoFit/>
          </a:bodyPr>
          <a:lstStyle/>
          <a:p>
            <a:r>
              <a:rPr lang="en-US" sz="3200" b="1" u="sng" dirty="0" smtClean="0"/>
              <a:t>Translation</a:t>
            </a:r>
          </a:p>
          <a:p>
            <a:r>
              <a:rPr lang="en-US" sz="2400" dirty="0" smtClean="0"/>
              <a:t>Right to own weapons.</a:t>
            </a:r>
            <a:endParaRPr lang="en-US" sz="2400" dirty="0"/>
          </a:p>
        </p:txBody>
      </p:sp>
      <p:pic>
        <p:nvPicPr>
          <p:cNvPr id="9218" name="Picture 2" descr="https://encrypted-tbn1.gstatic.com/images?q=tbn:ANd9GcR7zWrHozHFjqVJBa7HB81zXOBP4u-98Si91aLBviNYyUK-rrW-S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9250" y="4953000"/>
            <a:ext cx="6522350"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57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8"/>
                                        </p:tgtEl>
                                        <p:attrNameLst>
                                          <p:attrName>style.visibility</p:attrName>
                                        </p:attrNameLst>
                                      </p:cBhvr>
                                      <p:to>
                                        <p:strVal val="visible"/>
                                      </p:to>
                                    </p:set>
                                    <p:anim calcmode="lin" valueType="num">
                                      <p:cBhvr additive="base">
                                        <p:cTn id="13" dur="500" fill="hold"/>
                                        <p:tgtEl>
                                          <p:spTgt spid="9218"/>
                                        </p:tgtEl>
                                        <p:attrNameLst>
                                          <p:attrName>ppt_x</p:attrName>
                                        </p:attrNameLst>
                                      </p:cBhvr>
                                      <p:tavLst>
                                        <p:tav tm="0">
                                          <p:val>
                                            <p:strVal val="#ppt_x"/>
                                          </p:val>
                                        </p:tav>
                                        <p:tav tm="100000">
                                          <p:val>
                                            <p:strVal val="#ppt_x"/>
                                          </p:val>
                                        </p:tav>
                                      </p:tavLst>
                                    </p:anim>
                                    <p:anim calcmode="lin" valueType="num">
                                      <p:cBhvr additive="base">
                                        <p:cTn id="14"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1 – 2 </a:t>
            </a:r>
            <a:r>
              <a:rPr lang="en-US" dirty="0" smtClean="0"/>
              <a:t>– </a:t>
            </a:r>
            <a:r>
              <a:rPr lang="en-US" sz="7400" b="1" dirty="0" smtClean="0">
                <a:solidFill>
                  <a:srgbClr val="0000FF"/>
                </a:solidFill>
              </a:rPr>
              <a:t>3</a:t>
            </a:r>
            <a:r>
              <a:rPr lang="en-US" dirty="0" smtClean="0"/>
              <a:t> </a:t>
            </a:r>
            <a:r>
              <a:rPr lang="en-US" sz="4900" dirty="0" smtClean="0"/>
              <a:t>– 4 – 5 – 6 – 7 – 8 – 9 - 10</a:t>
            </a:r>
            <a:endParaRPr lang="en-US" sz="4900" dirty="0"/>
          </a:p>
        </p:txBody>
      </p:sp>
      <p:sp>
        <p:nvSpPr>
          <p:cNvPr id="3" name="Content Placeholder 2"/>
          <p:cNvSpPr>
            <a:spLocks noGrp="1"/>
          </p:cNvSpPr>
          <p:nvPr>
            <p:ph idx="1"/>
          </p:nvPr>
        </p:nvSpPr>
        <p:spPr>
          <a:xfrm>
            <a:off x="152400" y="1600200"/>
            <a:ext cx="5410200" cy="4525963"/>
          </a:xfrm>
        </p:spPr>
        <p:txBody>
          <a:bodyPr>
            <a:normAutofit/>
          </a:bodyPr>
          <a:lstStyle/>
          <a:p>
            <a:pPr marL="0" indent="0">
              <a:buNone/>
            </a:pPr>
            <a:r>
              <a:rPr lang="en-US" i="1" dirty="0" smtClean="0"/>
              <a:t>No Soldier shall, in time of peace be quartered in any house, without the consent of the Owner, nor in time of war, but in a manner to be prescribed by law.</a:t>
            </a:r>
          </a:p>
          <a:p>
            <a:endParaRPr lang="en-US" dirty="0"/>
          </a:p>
        </p:txBody>
      </p:sp>
      <p:sp>
        <p:nvSpPr>
          <p:cNvPr id="4" name="TextBox 3"/>
          <p:cNvSpPr txBox="1"/>
          <p:nvPr/>
        </p:nvSpPr>
        <p:spPr>
          <a:xfrm>
            <a:off x="5562600" y="1676400"/>
            <a:ext cx="3276600" cy="2800767"/>
          </a:xfrm>
          <a:prstGeom prst="rect">
            <a:avLst/>
          </a:prstGeom>
          <a:noFill/>
          <a:ln w="28575">
            <a:solidFill>
              <a:schemeClr val="tx1"/>
            </a:solidFill>
          </a:ln>
        </p:spPr>
        <p:txBody>
          <a:bodyPr wrap="square" rtlCol="0">
            <a:spAutoFit/>
          </a:bodyPr>
          <a:lstStyle/>
          <a:p>
            <a:r>
              <a:rPr lang="en-US" sz="3200" b="1" u="sng" dirty="0" smtClean="0"/>
              <a:t>Translation</a:t>
            </a:r>
          </a:p>
          <a:p>
            <a:r>
              <a:rPr lang="en-US" sz="2400" b="1" dirty="0" smtClean="0"/>
              <a:t>You don't have to let soldiers live in your house</a:t>
            </a:r>
            <a:r>
              <a:rPr lang="en-US" sz="2400" dirty="0" smtClean="0"/>
              <a:t>, except if there is a war, and even then only if Congress has passed a law about it.</a:t>
            </a:r>
            <a:endParaRPr lang="en-US" sz="2400" dirty="0"/>
          </a:p>
        </p:txBody>
      </p:sp>
      <p:pic>
        <p:nvPicPr>
          <p:cNvPr id="8194" name="Picture 2" descr="http://score.rims.k12.ca.us/score_lessons/bill_of_rights/graphics/noquart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0734" y="4876800"/>
            <a:ext cx="3388466" cy="180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68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 2 – 3 – </a:t>
            </a:r>
            <a:r>
              <a:rPr lang="en-US" sz="6700" b="1" dirty="0" smtClean="0">
                <a:solidFill>
                  <a:srgbClr val="0000FF"/>
                </a:solidFill>
              </a:rPr>
              <a:t>4</a:t>
            </a:r>
            <a:r>
              <a:rPr lang="en-US" dirty="0" smtClean="0"/>
              <a:t> – 5 – 6 – 7 – 8 – 9 - 10</a:t>
            </a:r>
            <a:endParaRPr lang="en-US" dirty="0"/>
          </a:p>
        </p:txBody>
      </p:sp>
      <p:sp>
        <p:nvSpPr>
          <p:cNvPr id="3" name="Content Placeholder 2"/>
          <p:cNvSpPr>
            <a:spLocks noGrp="1"/>
          </p:cNvSpPr>
          <p:nvPr>
            <p:ph idx="1"/>
          </p:nvPr>
        </p:nvSpPr>
        <p:spPr>
          <a:xfrm>
            <a:off x="152400" y="1600200"/>
            <a:ext cx="5410200" cy="4525963"/>
          </a:xfrm>
        </p:spPr>
        <p:txBody>
          <a:bodyPr>
            <a:normAutofit fontScale="92500" lnSpcReduction="20000"/>
          </a:bodyPr>
          <a:lstStyle/>
          <a:p>
            <a:pPr marL="0" indent="0">
              <a:buNone/>
            </a:pPr>
            <a:r>
              <a:rPr lang="en-US" i="1" dirty="0" smtClean="0"/>
              <a:t>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a:t>
            </a:r>
          </a:p>
        </p:txBody>
      </p:sp>
      <p:sp>
        <p:nvSpPr>
          <p:cNvPr id="4" name="TextBox 3"/>
          <p:cNvSpPr txBox="1"/>
          <p:nvPr/>
        </p:nvSpPr>
        <p:spPr>
          <a:xfrm>
            <a:off x="5562600" y="1676400"/>
            <a:ext cx="3276600" cy="1323439"/>
          </a:xfrm>
          <a:prstGeom prst="rect">
            <a:avLst/>
          </a:prstGeom>
          <a:noFill/>
          <a:ln w="28575">
            <a:solidFill>
              <a:schemeClr val="tx1"/>
            </a:solidFill>
          </a:ln>
        </p:spPr>
        <p:txBody>
          <a:bodyPr wrap="square" rtlCol="0">
            <a:spAutoFit/>
          </a:bodyPr>
          <a:lstStyle/>
          <a:p>
            <a:r>
              <a:rPr lang="en-US" sz="3200" b="1" u="sng" dirty="0" smtClean="0"/>
              <a:t>Translation</a:t>
            </a:r>
          </a:p>
          <a:p>
            <a:r>
              <a:rPr lang="en-US" sz="2400" dirty="0" smtClean="0"/>
              <a:t>Nobody can search you without reason</a:t>
            </a:r>
            <a:endParaRPr lang="en-US" sz="2400" dirty="0"/>
          </a:p>
        </p:txBody>
      </p:sp>
      <p:pic>
        <p:nvPicPr>
          <p:cNvPr id="7170" name="Picture 2" descr="http://griffinelection.files.wordpress.com/2012/08/photo-courtesy-of-www-stus-and-awdsgn-com.gif?w=300"/>
          <p:cNvPicPr>
            <a:picLocks noChangeAspect="1" noChangeArrowheads="1"/>
          </p:cNvPicPr>
          <p:nvPr/>
        </p:nvPicPr>
        <p:blipFill rotWithShape="1">
          <a:blip r:embed="rId2">
            <a:extLst>
              <a:ext uri="{28A0092B-C50C-407E-A947-70E740481C1C}">
                <a14:useLocalDpi xmlns:a14="http://schemas.microsoft.com/office/drawing/2010/main" val="0"/>
              </a:ext>
            </a:extLst>
          </a:blip>
          <a:srcRect t="5348"/>
          <a:stretch/>
        </p:blipFill>
        <p:spPr bwMode="auto">
          <a:xfrm>
            <a:off x="5562600" y="3200400"/>
            <a:ext cx="3200400" cy="3534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68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apstonepub.com/product/covers_lg/97807565385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8600"/>
            <a:ext cx="5257800" cy="627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632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oregonscriminaldefenselawyers.com/Portals/125904/images/Jury%20Trial-resized-60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724400"/>
            <a:ext cx="2967820" cy="1981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sz="4900" dirty="0" smtClean="0"/>
              <a:t>1 – 2 – 3 – 4 </a:t>
            </a:r>
            <a:r>
              <a:rPr lang="en-US" dirty="0" smtClean="0"/>
              <a:t>– </a:t>
            </a:r>
            <a:r>
              <a:rPr lang="en-US" sz="7400" b="1" dirty="0" smtClean="0">
                <a:solidFill>
                  <a:srgbClr val="0000FF"/>
                </a:solidFill>
              </a:rPr>
              <a:t>5</a:t>
            </a:r>
            <a:r>
              <a:rPr lang="en-US" dirty="0" smtClean="0"/>
              <a:t> – 6 – 7 – 8 – 9 - 10</a:t>
            </a:r>
            <a:endParaRPr lang="en-US" dirty="0"/>
          </a:p>
        </p:txBody>
      </p:sp>
      <p:sp>
        <p:nvSpPr>
          <p:cNvPr id="3" name="Content Placeholder 2"/>
          <p:cNvSpPr>
            <a:spLocks noGrp="1"/>
          </p:cNvSpPr>
          <p:nvPr>
            <p:ph idx="1"/>
          </p:nvPr>
        </p:nvSpPr>
        <p:spPr>
          <a:xfrm>
            <a:off x="152400" y="1600200"/>
            <a:ext cx="5410200" cy="4525963"/>
          </a:xfrm>
        </p:spPr>
        <p:txBody>
          <a:bodyPr>
            <a:normAutofit fontScale="70000" lnSpcReduction="20000"/>
          </a:bodyPr>
          <a:lstStyle/>
          <a:p>
            <a:pPr marL="0" indent="0">
              <a:buNone/>
            </a:pPr>
            <a:r>
              <a:rPr lang="en-US" i="1" dirty="0" smtClean="0"/>
              <a:t>No person shall be held to answer for a capital, or otherwise infamous crime, unless on a presentment or indictment of a Grand Jury, except in cases arising in the land or naval forces, or in the Militia, when in actual service in time of War or public danger; nor shall any person be subject for the same offence to be twice put in jeopardy of life or limb; nor shall be compelled in any criminal case to be a witness against himself, </a:t>
            </a:r>
            <a:r>
              <a:rPr lang="en-US" sz="3400" b="1" i="1" dirty="0" smtClean="0"/>
              <a:t>nor be deprived of life, liberty, or property, without due process of law</a:t>
            </a:r>
            <a:r>
              <a:rPr lang="en-US" i="1" dirty="0" smtClean="0"/>
              <a:t>; nor shall private property be taken for public use, without just compensation.</a:t>
            </a:r>
          </a:p>
        </p:txBody>
      </p:sp>
      <p:sp>
        <p:nvSpPr>
          <p:cNvPr id="4" name="TextBox 3"/>
          <p:cNvSpPr txBox="1"/>
          <p:nvPr/>
        </p:nvSpPr>
        <p:spPr>
          <a:xfrm>
            <a:off x="5562600" y="1676400"/>
            <a:ext cx="3276600" cy="2431435"/>
          </a:xfrm>
          <a:prstGeom prst="rect">
            <a:avLst/>
          </a:prstGeom>
          <a:noFill/>
          <a:ln w="28575">
            <a:solidFill>
              <a:schemeClr val="tx1"/>
            </a:solidFill>
          </a:ln>
        </p:spPr>
        <p:txBody>
          <a:bodyPr wrap="square" rtlCol="0">
            <a:spAutoFit/>
          </a:bodyPr>
          <a:lstStyle/>
          <a:p>
            <a:r>
              <a:rPr lang="en-US" sz="3200" b="1" u="sng" dirty="0" smtClean="0"/>
              <a:t>Translation</a:t>
            </a:r>
          </a:p>
          <a:p>
            <a:r>
              <a:rPr lang="en-US" sz="2400" dirty="0" smtClean="0"/>
              <a:t>- Grand Jury</a:t>
            </a:r>
          </a:p>
          <a:p>
            <a:r>
              <a:rPr lang="en-US" sz="2400" dirty="0" smtClean="0"/>
              <a:t>- Double Jeopardy</a:t>
            </a:r>
          </a:p>
          <a:p>
            <a:r>
              <a:rPr lang="en-US" sz="2400" dirty="0" smtClean="0"/>
              <a:t>- Right to remain silent</a:t>
            </a:r>
          </a:p>
          <a:p>
            <a:r>
              <a:rPr lang="en-US" sz="2400" dirty="0" smtClean="0"/>
              <a:t>- Eminent Domain</a:t>
            </a:r>
          </a:p>
          <a:p>
            <a:r>
              <a:rPr lang="en-US" sz="2400" dirty="0" smtClean="0"/>
              <a:t>- Due Process </a:t>
            </a:r>
            <a:r>
              <a:rPr lang="en-US" sz="2000" dirty="0" smtClean="0"/>
              <a:t>(</a:t>
            </a:r>
            <a:r>
              <a:rPr lang="en-US" sz="2000" dirty="0" err="1" smtClean="0"/>
              <a:t>nat’l</a:t>
            </a:r>
            <a:r>
              <a:rPr lang="en-US" sz="2000" dirty="0" smtClean="0"/>
              <a:t> gov’t)</a:t>
            </a:r>
            <a:endParaRPr lang="en-US" sz="2000" dirty="0"/>
          </a:p>
        </p:txBody>
      </p:sp>
      <p:sp>
        <p:nvSpPr>
          <p:cNvPr id="5" name="5-Point Star 4"/>
          <p:cNvSpPr/>
          <p:nvPr/>
        </p:nvSpPr>
        <p:spPr>
          <a:xfrm>
            <a:off x="4267200" y="228600"/>
            <a:ext cx="457200" cy="457200"/>
          </a:xfrm>
          <a:prstGeom prst="star5">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C:\Users\pearce.dietrich\AppData\Local\Microsoft\Windows\Temporary Internet Files\Content.IE5\31CLG04C\MC90043780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6386" y="4419600"/>
            <a:ext cx="1297614" cy="12954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pearce.dietrich\AppData\Local\Microsoft\Windows\Temporary Internet Files\Content.IE5\EEL0LP37\MP90040054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1302" y="5711220"/>
            <a:ext cx="1606498" cy="1070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87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ppt_x"/>
                                          </p:val>
                                        </p:tav>
                                        <p:tav tm="100000">
                                          <p:val>
                                            <p:strVal val="#ppt_x"/>
                                          </p:val>
                                        </p:tav>
                                      </p:tavLst>
                                    </p:anim>
                                    <p:anim calcmode="lin" valueType="num">
                                      <p:cBhvr additive="base">
                                        <p:cTn id="14" dur="500" fill="hold"/>
                                        <p:tgtEl>
                                          <p:spTgt spid="614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148"/>
                                        </p:tgtEl>
                                        <p:attrNameLst>
                                          <p:attrName>style.visibility</p:attrName>
                                        </p:attrNameLst>
                                      </p:cBhvr>
                                      <p:to>
                                        <p:strVal val="visible"/>
                                      </p:to>
                                    </p:set>
                                    <p:anim calcmode="lin" valueType="num">
                                      <p:cBhvr additive="base">
                                        <p:cTn id="17" dur="500" fill="hold"/>
                                        <p:tgtEl>
                                          <p:spTgt spid="6148"/>
                                        </p:tgtEl>
                                        <p:attrNameLst>
                                          <p:attrName>ppt_x</p:attrName>
                                        </p:attrNameLst>
                                      </p:cBhvr>
                                      <p:tavLst>
                                        <p:tav tm="0">
                                          <p:val>
                                            <p:strVal val="#ppt_x"/>
                                          </p:val>
                                        </p:tav>
                                        <p:tav tm="100000">
                                          <p:val>
                                            <p:strVal val="#ppt_x"/>
                                          </p:val>
                                        </p:tav>
                                      </p:tavLst>
                                    </p:anim>
                                    <p:anim calcmode="lin" valueType="num">
                                      <p:cBhvr additive="base">
                                        <p:cTn id="18" dur="500" fill="hold"/>
                                        <p:tgtEl>
                                          <p:spTgt spid="614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149"/>
                                        </p:tgtEl>
                                        <p:attrNameLst>
                                          <p:attrName>style.visibility</p:attrName>
                                        </p:attrNameLst>
                                      </p:cBhvr>
                                      <p:to>
                                        <p:strVal val="visible"/>
                                      </p:to>
                                    </p:set>
                                    <p:anim calcmode="lin" valueType="num">
                                      <p:cBhvr additive="base">
                                        <p:cTn id="21" dur="500" fill="hold"/>
                                        <p:tgtEl>
                                          <p:spTgt spid="6149"/>
                                        </p:tgtEl>
                                        <p:attrNameLst>
                                          <p:attrName>ppt_x</p:attrName>
                                        </p:attrNameLst>
                                      </p:cBhvr>
                                      <p:tavLst>
                                        <p:tav tm="0">
                                          <p:val>
                                            <p:strVal val="#ppt_x"/>
                                          </p:val>
                                        </p:tav>
                                        <p:tav tm="100000">
                                          <p:val>
                                            <p:strVal val="#ppt_x"/>
                                          </p:val>
                                        </p:tav>
                                      </p:tavLst>
                                    </p:anim>
                                    <p:anim calcmode="lin" valueType="num">
                                      <p:cBhvr additive="base">
                                        <p:cTn id="22"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jacob.efinke.com/lion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5410200"/>
            <a:ext cx="1735742" cy="125089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federalcriminaldefenseblog.com/uploads/image/12371409703m8g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2300" y="464820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1 – 2 – 3 – 4 – 5 – </a:t>
            </a:r>
            <a:r>
              <a:rPr lang="en-US" sz="6700" b="1" dirty="0" smtClean="0">
                <a:solidFill>
                  <a:srgbClr val="0000FF"/>
                </a:solidFill>
              </a:rPr>
              <a:t>6</a:t>
            </a:r>
            <a:r>
              <a:rPr lang="en-US" dirty="0" smtClean="0"/>
              <a:t> – 7 – 8 – 9 - 10</a:t>
            </a:r>
            <a:endParaRPr lang="en-US" dirty="0"/>
          </a:p>
        </p:txBody>
      </p:sp>
      <p:sp>
        <p:nvSpPr>
          <p:cNvPr id="3" name="Content Placeholder 2"/>
          <p:cNvSpPr>
            <a:spLocks noGrp="1"/>
          </p:cNvSpPr>
          <p:nvPr>
            <p:ph idx="1"/>
          </p:nvPr>
        </p:nvSpPr>
        <p:spPr>
          <a:xfrm>
            <a:off x="152400" y="1600200"/>
            <a:ext cx="5410200" cy="4525963"/>
          </a:xfrm>
        </p:spPr>
        <p:txBody>
          <a:bodyPr>
            <a:normAutofit fontScale="77500" lnSpcReduction="20000"/>
          </a:bodyPr>
          <a:lstStyle/>
          <a:p>
            <a:pPr marL="0" indent="0">
              <a:buNone/>
            </a:pPr>
            <a:r>
              <a:rPr lang="en-US" i="1" dirty="0" smtClean="0"/>
              <a:t>In all criminal prosecutions, the accused shall enjoy the right to a speedy and public trial, by an impartial jury of the State and district wherein the crime shall have been committed, which district shall have been previously ascertained by law, and to be informed of the nature and cause of the accusation; to be confronted with the witnesses against him; to have compulsory process for obtaining witnesses in his favor, and to have the Assistance of Counsel for his </a:t>
            </a:r>
            <a:r>
              <a:rPr lang="en-US" i="1" dirty="0" err="1" smtClean="0"/>
              <a:t>defence</a:t>
            </a:r>
            <a:r>
              <a:rPr lang="en-US" i="1" dirty="0" smtClean="0"/>
              <a:t>.</a:t>
            </a:r>
          </a:p>
          <a:p>
            <a:pPr marL="0" indent="0">
              <a:buNone/>
            </a:pPr>
            <a:endParaRPr lang="en-US" i="1" dirty="0" smtClean="0"/>
          </a:p>
        </p:txBody>
      </p:sp>
      <p:sp>
        <p:nvSpPr>
          <p:cNvPr id="4" name="TextBox 3"/>
          <p:cNvSpPr txBox="1"/>
          <p:nvPr/>
        </p:nvSpPr>
        <p:spPr>
          <a:xfrm>
            <a:off x="5562600" y="1676400"/>
            <a:ext cx="3276600" cy="2800767"/>
          </a:xfrm>
          <a:prstGeom prst="rect">
            <a:avLst/>
          </a:prstGeom>
          <a:noFill/>
          <a:ln w="28575">
            <a:solidFill>
              <a:schemeClr val="tx1"/>
            </a:solidFill>
          </a:ln>
        </p:spPr>
        <p:txBody>
          <a:bodyPr wrap="square" rtlCol="0">
            <a:spAutoFit/>
          </a:bodyPr>
          <a:lstStyle/>
          <a:p>
            <a:r>
              <a:rPr lang="en-US" sz="3200" b="1" u="sng" dirty="0" smtClean="0"/>
              <a:t>Translation</a:t>
            </a:r>
          </a:p>
          <a:p>
            <a:r>
              <a:rPr lang="en-US" sz="2400" dirty="0" smtClean="0"/>
              <a:t>- Speedy Trial</a:t>
            </a:r>
          </a:p>
          <a:p>
            <a:r>
              <a:rPr lang="en-US" sz="2400" dirty="0" smtClean="0"/>
              <a:t>- Public Trial</a:t>
            </a:r>
          </a:p>
          <a:p>
            <a:r>
              <a:rPr lang="en-US" sz="2400" dirty="0" smtClean="0"/>
              <a:t>- Jury Trial</a:t>
            </a:r>
          </a:p>
          <a:p>
            <a:r>
              <a:rPr lang="en-US" sz="2400" dirty="0" smtClean="0"/>
              <a:t>- What did you do</a:t>
            </a:r>
          </a:p>
          <a:p>
            <a:r>
              <a:rPr lang="en-US" sz="2400" dirty="0" smtClean="0"/>
              <a:t>- Who said you did it</a:t>
            </a:r>
          </a:p>
          <a:p>
            <a:r>
              <a:rPr lang="en-US" sz="2400" dirty="0" smtClean="0"/>
              <a:t>- Lawyer</a:t>
            </a:r>
            <a:endParaRPr lang="en-US" sz="2000" dirty="0"/>
          </a:p>
        </p:txBody>
      </p:sp>
      <p:pic>
        <p:nvPicPr>
          <p:cNvPr id="5122" name="Picture 2" descr="C:\Users\pearce.dietrich\AppData\Local\Microsoft\Windows\Temporary Internet Files\Content.IE5\SSIR7ZMA\MC90024048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0776" y="5562600"/>
            <a:ext cx="1827886" cy="1250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90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6"/>
                                        </p:tgtEl>
                                        <p:attrNameLst>
                                          <p:attrName>style.visibility</p:attrName>
                                        </p:attrNameLst>
                                      </p:cBhvr>
                                      <p:to>
                                        <p:strVal val="visible"/>
                                      </p:to>
                                    </p:set>
                                    <p:anim calcmode="lin" valueType="num">
                                      <p:cBhvr additive="base">
                                        <p:cTn id="13" dur="500" fill="hold"/>
                                        <p:tgtEl>
                                          <p:spTgt spid="5126"/>
                                        </p:tgtEl>
                                        <p:attrNameLst>
                                          <p:attrName>ppt_x</p:attrName>
                                        </p:attrNameLst>
                                      </p:cBhvr>
                                      <p:tavLst>
                                        <p:tav tm="0">
                                          <p:val>
                                            <p:strVal val="#ppt_x"/>
                                          </p:val>
                                        </p:tav>
                                        <p:tav tm="100000">
                                          <p:val>
                                            <p:strVal val="#ppt_x"/>
                                          </p:val>
                                        </p:tav>
                                      </p:tavLst>
                                    </p:anim>
                                    <p:anim calcmode="lin" valueType="num">
                                      <p:cBhvr additive="base">
                                        <p:cTn id="14" dur="500" fill="hold"/>
                                        <p:tgtEl>
                                          <p:spTgt spid="512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124"/>
                                        </p:tgtEl>
                                        <p:attrNameLst>
                                          <p:attrName>style.visibility</p:attrName>
                                        </p:attrNameLst>
                                      </p:cBhvr>
                                      <p:to>
                                        <p:strVal val="visible"/>
                                      </p:to>
                                    </p:set>
                                    <p:anim calcmode="lin" valueType="num">
                                      <p:cBhvr additive="base">
                                        <p:cTn id="17" dur="500" fill="hold"/>
                                        <p:tgtEl>
                                          <p:spTgt spid="5124"/>
                                        </p:tgtEl>
                                        <p:attrNameLst>
                                          <p:attrName>ppt_x</p:attrName>
                                        </p:attrNameLst>
                                      </p:cBhvr>
                                      <p:tavLst>
                                        <p:tav tm="0">
                                          <p:val>
                                            <p:strVal val="#ppt_x"/>
                                          </p:val>
                                        </p:tav>
                                        <p:tav tm="100000">
                                          <p:val>
                                            <p:strVal val="#ppt_x"/>
                                          </p:val>
                                        </p:tav>
                                      </p:tavLst>
                                    </p:anim>
                                    <p:anim calcmode="lin" valueType="num">
                                      <p:cBhvr additive="base">
                                        <p:cTn id="18" dur="500" fill="hold"/>
                                        <p:tgtEl>
                                          <p:spTgt spid="512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122"/>
                                        </p:tgtEl>
                                        <p:attrNameLst>
                                          <p:attrName>style.visibility</p:attrName>
                                        </p:attrNameLst>
                                      </p:cBhvr>
                                      <p:to>
                                        <p:strVal val="visible"/>
                                      </p:to>
                                    </p:set>
                                    <p:anim calcmode="lin" valueType="num">
                                      <p:cBhvr additive="base">
                                        <p:cTn id="21" dur="500" fill="hold"/>
                                        <p:tgtEl>
                                          <p:spTgt spid="5122"/>
                                        </p:tgtEl>
                                        <p:attrNameLst>
                                          <p:attrName>ppt_x</p:attrName>
                                        </p:attrNameLst>
                                      </p:cBhvr>
                                      <p:tavLst>
                                        <p:tav tm="0">
                                          <p:val>
                                            <p:strVal val="#ppt_x"/>
                                          </p:val>
                                        </p:tav>
                                        <p:tav tm="100000">
                                          <p:val>
                                            <p:strVal val="#ppt_x"/>
                                          </p:val>
                                        </p:tav>
                                      </p:tavLst>
                                    </p:anim>
                                    <p:anim calcmode="lin" valueType="num">
                                      <p:cBhvr additive="base">
                                        <p:cTn id="22"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 2 – 3 – 4 – 5 – 6 – </a:t>
            </a:r>
            <a:r>
              <a:rPr lang="en-US" sz="6700" b="1" dirty="0" smtClean="0">
                <a:solidFill>
                  <a:srgbClr val="0000FF"/>
                </a:solidFill>
              </a:rPr>
              <a:t>7</a:t>
            </a:r>
            <a:r>
              <a:rPr lang="en-US" dirty="0" smtClean="0"/>
              <a:t> – 8 – 9 - 10</a:t>
            </a:r>
            <a:endParaRPr lang="en-US" dirty="0"/>
          </a:p>
        </p:txBody>
      </p:sp>
      <p:sp>
        <p:nvSpPr>
          <p:cNvPr id="3" name="Content Placeholder 2"/>
          <p:cNvSpPr>
            <a:spLocks noGrp="1"/>
          </p:cNvSpPr>
          <p:nvPr>
            <p:ph idx="1"/>
          </p:nvPr>
        </p:nvSpPr>
        <p:spPr>
          <a:xfrm>
            <a:off x="152400" y="1600200"/>
            <a:ext cx="5410200" cy="4525963"/>
          </a:xfrm>
        </p:spPr>
        <p:txBody>
          <a:bodyPr>
            <a:normAutofit/>
          </a:bodyPr>
          <a:lstStyle/>
          <a:p>
            <a:pPr marL="0" indent="0">
              <a:buNone/>
            </a:pPr>
            <a:r>
              <a:rPr lang="en-US" i="1" dirty="0"/>
              <a:t>In Suits at common law, where the value in controversy shall exceed twenty dollars, the right of trial by jury shall be preserved, and no fact tried by a jury, shall be otherwise re-examined in any Court of the United States, than according to the rules of the common law.</a:t>
            </a:r>
          </a:p>
          <a:p>
            <a:pPr marL="0" indent="0">
              <a:buNone/>
            </a:pPr>
            <a:endParaRPr lang="en-US" i="1" dirty="0" smtClean="0"/>
          </a:p>
        </p:txBody>
      </p:sp>
      <p:sp>
        <p:nvSpPr>
          <p:cNvPr id="4" name="TextBox 3"/>
          <p:cNvSpPr txBox="1"/>
          <p:nvPr/>
        </p:nvSpPr>
        <p:spPr>
          <a:xfrm>
            <a:off x="5562600" y="1676400"/>
            <a:ext cx="3276600" cy="954107"/>
          </a:xfrm>
          <a:prstGeom prst="rect">
            <a:avLst/>
          </a:prstGeom>
          <a:noFill/>
          <a:ln w="28575">
            <a:solidFill>
              <a:schemeClr val="tx1"/>
            </a:solidFill>
          </a:ln>
        </p:spPr>
        <p:txBody>
          <a:bodyPr wrap="square" rtlCol="0">
            <a:spAutoFit/>
          </a:bodyPr>
          <a:lstStyle/>
          <a:p>
            <a:r>
              <a:rPr lang="en-US" sz="3200" b="1" u="sng" dirty="0" smtClean="0"/>
              <a:t>Translation</a:t>
            </a:r>
          </a:p>
          <a:p>
            <a:r>
              <a:rPr lang="en-US" sz="2400" dirty="0" smtClean="0"/>
              <a:t>- Civil Case Jury</a:t>
            </a:r>
            <a:endParaRPr lang="en-US" sz="2000" dirty="0"/>
          </a:p>
        </p:txBody>
      </p:sp>
      <p:grpSp>
        <p:nvGrpSpPr>
          <p:cNvPr id="5" name="Group 4"/>
          <p:cNvGrpSpPr/>
          <p:nvPr/>
        </p:nvGrpSpPr>
        <p:grpSpPr>
          <a:xfrm>
            <a:off x="5562600" y="3581400"/>
            <a:ext cx="3590680" cy="3082900"/>
            <a:chOff x="5562600" y="3581400"/>
            <a:chExt cx="3590680" cy="3082900"/>
          </a:xfrm>
        </p:grpSpPr>
        <p:pic>
          <p:nvPicPr>
            <p:cNvPr id="4100" name="Picture 4" descr="http://4umf.com/wp-content/uploads/2012/11/judge-jud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581400"/>
              <a:ext cx="28575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pearce.dietrich\AppData\Local\Microsoft\Windows\Temporary Internet Files\Content.IE5\SSIR7ZMA\MC90024048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1281" y="4876800"/>
              <a:ext cx="2611999" cy="17875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0740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 2 – 3 – 4 – 5 – 6 – 7 – </a:t>
            </a:r>
            <a:r>
              <a:rPr lang="en-US" sz="6700" b="1" dirty="0" smtClean="0">
                <a:solidFill>
                  <a:srgbClr val="0000FF"/>
                </a:solidFill>
              </a:rPr>
              <a:t>8</a:t>
            </a:r>
            <a:r>
              <a:rPr lang="en-US" dirty="0" smtClean="0"/>
              <a:t> – 9 - 10</a:t>
            </a:r>
            <a:endParaRPr lang="en-US" dirty="0"/>
          </a:p>
        </p:txBody>
      </p:sp>
      <p:sp>
        <p:nvSpPr>
          <p:cNvPr id="3" name="Content Placeholder 2"/>
          <p:cNvSpPr>
            <a:spLocks noGrp="1"/>
          </p:cNvSpPr>
          <p:nvPr>
            <p:ph idx="1"/>
          </p:nvPr>
        </p:nvSpPr>
        <p:spPr>
          <a:xfrm>
            <a:off x="152400" y="1600200"/>
            <a:ext cx="5410200" cy="4525963"/>
          </a:xfrm>
        </p:spPr>
        <p:txBody>
          <a:bodyPr>
            <a:normAutofit/>
          </a:bodyPr>
          <a:lstStyle/>
          <a:p>
            <a:pPr marL="0" indent="0">
              <a:buNone/>
            </a:pPr>
            <a:r>
              <a:rPr lang="en-US" i="1" dirty="0"/>
              <a:t>Excessive bail shall not be required, nor excessive fines imposed, nor cruel and unusual punishments inflicted.</a:t>
            </a:r>
          </a:p>
          <a:p>
            <a:pPr marL="0" indent="0">
              <a:buNone/>
            </a:pPr>
            <a:endParaRPr lang="en-US" i="1" dirty="0" smtClean="0"/>
          </a:p>
        </p:txBody>
      </p:sp>
      <p:sp>
        <p:nvSpPr>
          <p:cNvPr id="4" name="TextBox 3"/>
          <p:cNvSpPr txBox="1"/>
          <p:nvPr/>
        </p:nvSpPr>
        <p:spPr>
          <a:xfrm>
            <a:off x="5562600" y="1676400"/>
            <a:ext cx="3276600" cy="1692771"/>
          </a:xfrm>
          <a:prstGeom prst="rect">
            <a:avLst/>
          </a:prstGeom>
          <a:noFill/>
          <a:ln w="28575">
            <a:solidFill>
              <a:schemeClr val="tx1"/>
            </a:solidFill>
          </a:ln>
        </p:spPr>
        <p:txBody>
          <a:bodyPr wrap="square" rtlCol="0">
            <a:spAutoFit/>
          </a:bodyPr>
          <a:lstStyle/>
          <a:p>
            <a:r>
              <a:rPr lang="en-US" sz="3200" b="1" u="sng" dirty="0" smtClean="0"/>
              <a:t>Translation</a:t>
            </a:r>
          </a:p>
          <a:p>
            <a:pPr marL="342900" indent="-342900">
              <a:buFontTx/>
              <a:buChar char="-"/>
            </a:pPr>
            <a:r>
              <a:rPr lang="en-US" sz="2400" dirty="0" smtClean="0"/>
              <a:t>No Excessive bail</a:t>
            </a:r>
          </a:p>
          <a:p>
            <a:pPr marL="342900" indent="-342900">
              <a:buFontTx/>
              <a:buChar char="-"/>
            </a:pPr>
            <a:r>
              <a:rPr lang="en-US" sz="2400" dirty="0" smtClean="0"/>
              <a:t>No Cruel &amp; Unusual punishment</a:t>
            </a:r>
            <a:endParaRPr lang="en-US" sz="2000" dirty="0"/>
          </a:p>
        </p:txBody>
      </p:sp>
      <p:pic>
        <p:nvPicPr>
          <p:cNvPr id="3074" name="Picture 2" descr="http://images.clipartof.com/small/1081752-Clipart-Man-Stretched-Out-On-A-Rack-Royalty-Free-Vector-Illustration.jpg"/>
          <p:cNvPicPr>
            <a:picLocks noChangeAspect="1" noChangeArrowheads="1"/>
          </p:cNvPicPr>
          <p:nvPr/>
        </p:nvPicPr>
        <p:blipFill rotWithShape="1">
          <a:blip r:embed="rId2">
            <a:extLst>
              <a:ext uri="{28A0092B-C50C-407E-A947-70E740481C1C}">
                <a14:useLocalDpi xmlns:a14="http://schemas.microsoft.com/office/drawing/2010/main" val="0"/>
              </a:ext>
            </a:extLst>
          </a:blip>
          <a:srcRect b="11269"/>
          <a:stretch/>
        </p:blipFill>
        <p:spPr bwMode="auto">
          <a:xfrm>
            <a:off x="3844651" y="4572000"/>
            <a:ext cx="4994550" cy="205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60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 2 – 3 – 4 – 5 – 6 – 7 – 8 – </a:t>
            </a:r>
            <a:r>
              <a:rPr lang="en-US" sz="6700" b="1" dirty="0" smtClean="0">
                <a:solidFill>
                  <a:srgbClr val="0000FF"/>
                </a:solidFill>
              </a:rPr>
              <a:t>9</a:t>
            </a:r>
            <a:r>
              <a:rPr lang="en-US" dirty="0" smtClean="0"/>
              <a:t> - 10</a:t>
            </a:r>
            <a:endParaRPr lang="en-US" dirty="0"/>
          </a:p>
        </p:txBody>
      </p:sp>
      <p:sp>
        <p:nvSpPr>
          <p:cNvPr id="3" name="Content Placeholder 2"/>
          <p:cNvSpPr>
            <a:spLocks noGrp="1"/>
          </p:cNvSpPr>
          <p:nvPr>
            <p:ph idx="1"/>
          </p:nvPr>
        </p:nvSpPr>
        <p:spPr>
          <a:xfrm>
            <a:off x="152400" y="1600200"/>
            <a:ext cx="5410200" cy="4525963"/>
          </a:xfrm>
        </p:spPr>
        <p:txBody>
          <a:bodyPr>
            <a:normAutofit/>
          </a:bodyPr>
          <a:lstStyle/>
          <a:p>
            <a:pPr marL="0" indent="0">
              <a:buNone/>
            </a:pPr>
            <a:r>
              <a:rPr lang="en-US" i="1" dirty="0"/>
              <a:t>The enumeration in the Constitution, of certain rights, shall not be construed to deny or disparage others retained by the people.</a:t>
            </a:r>
          </a:p>
          <a:p>
            <a:pPr marL="0" indent="0">
              <a:buNone/>
            </a:pPr>
            <a:endParaRPr lang="en-US" i="1" dirty="0" smtClean="0"/>
          </a:p>
        </p:txBody>
      </p:sp>
      <p:sp>
        <p:nvSpPr>
          <p:cNvPr id="4" name="TextBox 3"/>
          <p:cNvSpPr txBox="1"/>
          <p:nvPr/>
        </p:nvSpPr>
        <p:spPr>
          <a:xfrm>
            <a:off x="5562600" y="1676400"/>
            <a:ext cx="3276600" cy="2062103"/>
          </a:xfrm>
          <a:prstGeom prst="rect">
            <a:avLst/>
          </a:prstGeom>
          <a:noFill/>
          <a:ln w="28575">
            <a:solidFill>
              <a:schemeClr val="tx1"/>
            </a:solidFill>
          </a:ln>
        </p:spPr>
        <p:txBody>
          <a:bodyPr wrap="square" rtlCol="0">
            <a:spAutoFit/>
          </a:bodyPr>
          <a:lstStyle/>
          <a:p>
            <a:r>
              <a:rPr lang="en-US" sz="3200" b="1" u="sng" dirty="0" smtClean="0"/>
              <a:t>Translation</a:t>
            </a:r>
          </a:p>
          <a:p>
            <a:pPr marL="457200" indent="-457200">
              <a:buFontTx/>
              <a:buChar char="-"/>
            </a:pPr>
            <a:r>
              <a:rPr lang="en-US" sz="3200" dirty="0" smtClean="0"/>
              <a:t>If it’s not written, that right still exists.</a:t>
            </a:r>
          </a:p>
        </p:txBody>
      </p:sp>
      <p:grpSp>
        <p:nvGrpSpPr>
          <p:cNvPr id="6" name="Group 5"/>
          <p:cNvGrpSpPr/>
          <p:nvPr/>
        </p:nvGrpSpPr>
        <p:grpSpPr>
          <a:xfrm>
            <a:off x="5562600" y="4191000"/>
            <a:ext cx="3429000" cy="2457451"/>
            <a:chOff x="5562600" y="4191000"/>
            <a:chExt cx="3429000" cy="2457451"/>
          </a:xfrm>
        </p:grpSpPr>
        <p:pic>
          <p:nvPicPr>
            <p:cNvPr id="2052" name="Picture 4" descr="http://www.fotosearch.com/bthumb/UNC/UNC107/u103297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419600"/>
              <a:ext cx="3276601" cy="2228851"/>
            </a:xfrm>
            <a:prstGeom prst="rect">
              <a:avLst/>
            </a:prstGeom>
            <a:noFill/>
            <a:extLst>
              <a:ext uri="{909E8E84-426E-40DD-AFC4-6F175D3DCCD1}">
                <a14:hiddenFill xmlns:a14="http://schemas.microsoft.com/office/drawing/2010/main">
                  <a:solidFill>
                    <a:srgbClr val="FFFFFF"/>
                  </a:solidFill>
                </a14:hiddenFill>
              </a:ext>
            </a:extLst>
          </p:spPr>
        </p:pic>
        <p:sp>
          <p:nvSpPr>
            <p:cNvPr id="5" name="&quot;No&quot; Symbol 4"/>
            <p:cNvSpPr/>
            <p:nvPr/>
          </p:nvSpPr>
          <p:spPr>
            <a:xfrm>
              <a:off x="5562600" y="4191000"/>
              <a:ext cx="3429000" cy="2457451"/>
            </a:xfrm>
            <a:prstGeom prst="noSmoking">
              <a:avLst>
                <a:gd name="adj" fmla="val 726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31035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 2 – 3 – 4 – 5 – 6 – 7 – 8 – 9 - </a:t>
            </a:r>
            <a:r>
              <a:rPr lang="en-US" sz="7400" b="1" dirty="0" smtClean="0">
                <a:solidFill>
                  <a:srgbClr val="0000FF"/>
                </a:solidFill>
              </a:rPr>
              <a:t>10</a:t>
            </a:r>
            <a:endParaRPr lang="en-US" sz="7400" b="1" dirty="0">
              <a:solidFill>
                <a:srgbClr val="0000FF"/>
              </a:solidFill>
            </a:endParaRPr>
          </a:p>
        </p:txBody>
      </p:sp>
      <p:sp>
        <p:nvSpPr>
          <p:cNvPr id="3" name="Content Placeholder 2"/>
          <p:cNvSpPr>
            <a:spLocks noGrp="1"/>
          </p:cNvSpPr>
          <p:nvPr>
            <p:ph idx="1"/>
          </p:nvPr>
        </p:nvSpPr>
        <p:spPr>
          <a:xfrm>
            <a:off x="152400" y="1600200"/>
            <a:ext cx="5410200" cy="4525963"/>
          </a:xfrm>
        </p:spPr>
        <p:txBody>
          <a:bodyPr>
            <a:normAutofit/>
          </a:bodyPr>
          <a:lstStyle/>
          <a:p>
            <a:pPr marL="0" indent="0">
              <a:buNone/>
            </a:pPr>
            <a:r>
              <a:rPr lang="en-US" i="1" dirty="0"/>
              <a:t>The powers not delegated to the United States by the Constitution, nor prohibited by it to the States, are reserved to the States respectively, or to the people.</a:t>
            </a:r>
          </a:p>
          <a:p>
            <a:pPr marL="0" indent="0">
              <a:buNone/>
            </a:pPr>
            <a:endParaRPr lang="en-US" i="1" dirty="0" smtClean="0"/>
          </a:p>
        </p:txBody>
      </p:sp>
      <p:sp>
        <p:nvSpPr>
          <p:cNvPr id="4" name="TextBox 3"/>
          <p:cNvSpPr txBox="1"/>
          <p:nvPr/>
        </p:nvSpPr>
        <p:spPr>
          <a:xfrm>
            <a:off x="5562600" y="1676400"/>
            <a:ext cx="3276600" cy="2554545"/>
          </a:xfrm>
          <a:prstGeom prst="rect">
            <a:avLst/>
          </a:prstGeom>
          <a:noFill/>
          <a:ln w="28575">
            <a:solidFill>
              <a:schemeClr val="tx1"/>
            </a:solidFill>
          </a:ln>
        </p:spPr>
        <p:txBody>
          <a:bodyPr wrap="square" rtlCol="0">
            <a:spAutoFit/>
          </a:bodyPr>
          <a:lstStyle/>
          <a:p>
            <a:r>
              <a:rPr lang="en-US" sz="3200" b="1" u="sng" dirty="0" smtClean="0"/>
              <a:t>Translation</a:t>
            </a:r>
          </a:p>
          <a:p>
            <a:pPr marL="457200" indent="-457200">
              <a:buFontTx/>
              <a:buChar char="-"/>
            </a:pPr>
            <a:r>
              <a:rPr lang="en-US" sz="3200" dirty="0" smtClean="0"/>
              <a:t>Gov’t powers not listed, are reserved for the state gov’t</a:t>
            </a:r>
          </a:p>
        </p:txBody>
      </p:sp>
      <p:pic>
        <p:nvPicPr>
          <p:cNvPr id="1026" name="Picture 2" descr="C:\Users\pearce.dietrich\AppData\Local\Microsoft\Windows\Temporary Internet Files\Content.IE5\EEL0LP37\MC90002741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1462" y="5259934"/>
            <a:ext cx="1926641" cy="121706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earce.dietrich\AppData\Local\Microsoft\Windows\Temporary Internet Files\Content.IE5\31CLG04C\MC90002741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512107"/>
            <a:ext cx="1725473" cy="1800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44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261300" y="228600"/>
            <a:ext cx="8730299" cy="6306457"/>
          </a:xfrm>
          <a:prstGeom prst="verticalScroll">
            <a:avLst/>
          </a:prstGeom>
          <a:solidFill>
            <a:srgbClr val="C9925B"/>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200" b="1" dirty="0">
              <a:solidFill>
                <a:schemeClr val="bg1"/>
              </a:solidFill>
            </a:endParaRPr>
          </a:p>
        </p:txBody>
      </p:sp>
      <p:pic>
        <p:nvPicPr>
          <p:cNvPr id="2050" name="Picture 2" descr="http://www.shestokas.com/wp-content/uploads/2012/12/Articles-of-Confederation_grande.jpg"/>
          <p:cNvPicPr>
            <a:picLocks noChangeAspect="1" noChangeArrowheads="1"/>
          </p:cNvPicPr>
          <p:nvPr/>
        </p:nvPicPr>
        <p:blipFill rotWithShape="1">
          <a:blip r:embed="rId2">
            <a:extLst>
              <a:ext uri="{28A0092B-C50C-407E-A947-70E740481C1C}">
                <a14:useLocalDpi xmlns:a14="http://schemas.microsoft.com/office/drawing/2010/main" val="0"/>
              </a:ext>
            </a:extLst>
          </a:blip>
          <a:srcRect l="3821" t="4442" r="3546" b="4560"/>
          <a:stretch/>
        </p:blipFill>
        <p:spPr bwMode="auto">
          <a:xfrm>
            <a:off x="1536177" y="1066800"/>
            <a:ext cx="6312423" cy="5334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nationalinterest.org/files/imagecache/resize-340/images/weak.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664" y="220889"/>
            <a:ext cx="4523785" cy="4523785"/>
          </a:xfrm>
          <a:prstGeom prst="rect">
            <a:avLst/>
          </a:prstGeom>
          <a:noFill/>
          <a:extLst>
            <a:ext uri="{909E8E84-426E-40DD-AFC4-6F175D3DCCD1}">
              <a14:hiddenFill xmlns:a14="http://schemas.microsoft.com/office/drawing/2010/main">
                <a:solidFill>
                  <a:srgbClr val="FFFFFF"/>
                </a:solidFill>
              </a14:hiddenFill>
            </a:ext>
          </a:extLst>
        </p:spPr>
      </p:pic>
      <p:sp>
        <p:nvSpPr>
          <p:cNvPr id="2" name="&quot;No&quot; Symbol 1"/>
          <p:cNvSpPr/>
          <p:nvPr/>
        </p:nvSpPr>
        <p:spPr>
          <a:xfrm>
            <a:off x="102664" y="228600"/>
            <a:ext cx="8888935" cy="6477000"/>
          </a:xfrm>
          <a:prstGeom prst="noSmoking">
            <a:avLst>
              <a:gd name="adj" fmla="val 707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3556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261300" y="228600"/>
            <a:ext cx="8730299" cy="6306457"/>
          </a:xfrm>
          <a:prstGeom prst="verticalScroll">
            <a:avLst/>
          </a:prstGeom>
          <a:solidFill>
            <a:schemeClr val="bg2"/>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200" b="1" dirty="0">
              <a:solidFill>
                <a:schemeClr val="bg1"/>
              </a:solidFill>
            </a:endParaRPr>
          </a:p>
        </p:txBody>
      </p:sp>
      <p:pic>
        <p:nvPicPr>
          <p:cNvPr id="3076" name="Picture 4" descr="http://www.clarkedailynews.com/wp-content/uploads/2012/09/constitution.gif"/>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192415" y="1155699"/>
            <a:ext cx="6732385" cy="524510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rightsofthepeople.com/education/government_for_kids/images/icons/branch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1" y="3709284"/>
            <a:ext cx="4876799" cy="307251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encrypted-tbn1.gstatic.com/images?q=tbn:ANd9GcRuyn0MuenSXdYSYFpv8Jqfuxly8a-1BylMAbIHZVNkfptTyPa8Kw"/>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3200" y="228600"/>
            <a:ext cx="2733675" cy="3689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82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additive="base">
                                        <p:cTn id="7" dur="500" fill="hold"/>
                                        <p:tgtEl>
                                          <p:spTgt spid="3080"/>
                                        </p:tgtEl>
                                        <p:attrNameLst>
                                          <p:attrName>ppt_x</p:attrName>
                                        </p:attrNameLst>
                                      </p:cBhvr>
                                      <p:tavLst>
                                        <p:tav tm="0">
                                          <p:val>
                                            <p:strVal val="#ppt_x"/>
                                          </p:val>
                                        </p:tav>
                                        <p:tav tm="100000">
                                          <p:val>
                                            <p:strVal val="#ppt_x"/>
                                          </p:val>
                                        </p:tav>
                                      </p:tavLst>
                                    </p:anim>
                                    <p:anim calcmode="lin" valueType="num">
                                      <p:cBhvr additive="base">
                                        <p:cTn id="8"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Scroll 4"/>
          <p:cNvSpPr/>
          <p:nvPr/>
        </p:nvSpPr>
        <p:spPr>
          <a:xfrm>
            <a:off x="152400" y="0"/>
            <a:ext cx="8839199" cy="6693396"/>
          </a:xfrm>
          <a:prstGeom prst="verticalScroll">
            <a:avLst/>
          </a:prstGeom>
          <a:solidFill>
            <a:srgbClr val="FFFFCC"/>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200" b="1" dirty="0">
              <a:solidFill>
                <a:schemeClr val="bg1"/>
              </a:solidFill>
            </a:endParaRPr>
          </a:p>
        </p:txBody>
      </p:sp>
      <p:pic>
        <p:nvPicPr>
          <p:cNvPr id="4098" name="Picture 2" descr="http://upload.wikimedia.org/wikipedia/commons/thumb/6/6c/Constitution_of_the_United_States,_page_1.jpg/230px-Constitution_of_the_United_States,_page_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948" t="2247" r="2589" b="2449"/>
          <a:stretch/>
        </p:blipFill>
        <p:spPr bwMode="auto">
          <a:xfrm>
            <a:off x="1219201" y="914400"/>
            <a:ext cx="6781800" cy="56387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12096" y="1371600"/>
            <a:ext cx="4845814" cy="5270674"/>
          </a:xfrm>
          <a:prstGeom prst="rect">
            <a:avLst/>
          </a:prstGeom>
          <a:noFill/>
        </p:spPr>
        <p:txBody>
          <a:bodyPr wrap="none" rtlCol="0">
            <a:spAutoFit/>
          </a:bodyPr>
          <a:lstStyle/>
          <a:p>
            <a:pPr algn="ctr"/>
            <a:r>
              <a:rPr lang="en-US" sz="4400" b="1" u="sng" dirty="0" smtClean="0"/>
              <a:t>US Constitution</a:t>
            </a:r>
          </a:p>
          <a:p>
            <a:pPr algn="ctr"/>
            <a:r>
              <a:rPr lang="en-US" sz="3600" b="1" u="sng" dirty="0" smtClean="0">
                <a:solidFill>
                  <a:srgbClr val="0000CC"/>
                </a:solidFill>
              </a:rPr>
              <a:t>Preamble</a:t>
            </a:r>
          </a:p>
          <a:p>
            <a:pPr algn="ctr"/>
            <a:r>
              <a:rPr lang="en-US" sz="2800" b="1" dirty="0" smtClean="0"/>
              <a:t>Purpose and Goals of our Gov’t</a:t>
            </a:r>
          </a:p>
          <a:p>
            <a:pPr algn="ctr"/>
            <a:endParaRPr lang="en-US" sz="1050" b="1" dirty="0"/>
          </a:p>
          <a:p>
            <a:pPr algn="ctr"/>
            <a:r>
              <a:rPr lang="en-US" sz="3600" b="1" u="sng" dirty="0" smtClean="0">
                <a:solidFill>
                  <a:srgbClr val="0000CC"/>
                </a:solidFill>
              </a:rPr>
              <a:t>Articles</a:t>
            </a:r>
            <a:endParaRPr lang="en-US" sz="3600" b="1" u="sng" dirty="0" smtClean="0"/>
          </a:p>
          <a:p>
            <a:pPr algn="ctr"/>
            <a:r>
              <a:rPr lang="en-US" sz="2800" b="1" dirty="0" smtClean="0"/>
              <a:t>Structure of Gov’t (3 branches)</a:t>
            </a:r>
          </a:p>
          <a:p>
            <a:pPr algn="ctr"/>
            <a:r>
              <a:rPr lang="en-US" sz="2800" b="1" dirty="0" smtClean="0"/>
              <a:t>Powers of Gov’t</a:t>
            </a:r>
          </a:p>
          <a:p>
            <a:pPr algn="ctr"/>
            <a:r>
              <a:rPr lang="en-US" sz="2800" b="1" dirty="0" smtClean="0"/>
              <a:t>How to amend the constitution</a:t>
            </a:r>
          </a:p>
          <a:p>
            <a:pPr algn="ctr"/>
            <a:endParaRPr lang="en-US" sz="900" b="1" dirty="0">
              <a:solidFill>
                <a:schemeClr val="bg1"/>
              </a:solidFill>
            </a:endParaRPr>
          </a:p>
          <a:p>
            <a:pPr algn="ctr"/>
            <a:r>
              <a:rPr lang="en-US" sz="3600" b="1" u="sng" dirty="0" smtClean="0">
                <a:solidFill>
                  <a:srgbClr val="0000CC"/>
                </a:solidFill>
              </a:rPr>
              <a:t>Amendments</a:t>
            </a:r>
            <a:endParaRPr lang="en-US" sz="3600" b="1" u="sng" dirty="0" smtClean="0"/>
          </a:p>
          <a:p>
            <a:pPr algn="ctr"/>
            <a:r>
              <a:rPr lang="en-US" sz="2800" b="1" dirty="0" smtClean="0"/>
              <a:t>27 Changes</a:t>
            </a:r>
          </a:p>
          <a:p>
            <a:pPr algn="ctr"/>
            <a:r>
              <a:rPr lang="en-US" sz="2800" b="1" dirty="0" smtClean="0"/>
              <a:t>1-10: Bill of Rights</a:t>
            </a:r>
            <a:endParaRPr lang="en-US" sz="2400" b="1" dirty="0"/>
          </a:p>
        </p:txBody>
      </p:sp>
    </p:spTree>
    <p:extLst>
      <p:ext uri="{BB962C8B-B14F-4D97-AF65-F5344CB8AC3E}">
        <p14:creationId xmlns:p14="http://schemas.microsoft.com/office/powerpoint/2010/main" val="204727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additive="base">
                                        <p:cTn id="2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 calcmode="lin" valueType="num">
                                      <p:cBhvr additive="base">
                                        <p:cTn id="3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anim calcmode="lin" valueType="num">
                                      <p:cBhvr additive="base">
                                        <p:cTn id="3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 calcmode="lin" valueType="num">
                                      <p:cBhvr additive="base">
                                        <p:cTn id="4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thisnation.com/media/photos/constitution-hi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1871"/>
            <a:ext cx="8686800" cy="651425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 y="171871"/>
            <a:ext cx="8686800" cy="1047330"/>
          </a:xfrm>
          <a:prstGeom prst="rect">
            <a:avLst/>
          </a:prstGeom>
          <a:noFill/>
          <a:ln w="57150">
            <a:solidFill>
              <a:srgbClr val="FFC000"/>
            </a:solid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69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normAutofit/>
          </a:bodyPr>
          <a:lstStyle/>
          <a:p>
            <a:r>
              <a:rPr lang="en-US" sz="4800" b="1" dirty="0" smtClean="0"/>
              <a:t>Preamble</a:t>
            </a:r>
            <a:endParaRPr lang="en-US" sz="4800" b="1" dirty="0"/>
          </a:p>
        </p:txBody>
      </p:sp>
      <p:sp>
        <p:nvSpPr>
          <p:cNvPr id="5" name="Content Placeholder 4"/>
          <p:cNvSpPr>
            <a:spLocks noGrp="1"/>
          </p:cNvSpPr>
          <p:nvPr>
            <p:ph idx="1"/>
          </p:nvPr>
        </p:nvSpPr>
        <p:spPr>
          <a:xfrm>
            <a:off x="152400" y="1143000"/>
            <a:ext cx="8991600" cy="5486400"/>
          </a:xfrm>
        </p:spPr>
        <p:txBody>
          <a:bodyPr>
            <a:noAutofit/>
          </a:bodyPr>
          <a:lstStyle/>
          <a:p>
            <a:pPr marL="0" indent="0">
              <a:buNone/>
            </a:pPr>
            <a:r>
              <a:rPr lang="en-US" sz="7200" b="1" dirty="0" smtClean="0">
                <a:latin typeface="French Script MT" pitchFamily="66" charset="0"/>
              </a:rPr>
              <a:t>We the people </a:t>
            </a:r>
            <a:r>
              <a:rPr lang="en-US" sz="3800" dirty="0" smtClean="0"/>
              <a:t>of the United States, in order to form a more perfect union, establish justice, insure domestic tranquility, provide for the common defense, promote the general welfare, and secure the blessings of liberty to ourselves and our posterity, do ordain and establish this Constitution for the United States of America.</a:t>
            </a:r>
            <a:endParaRPr lang="en-US" sz="3800" dirty="0"/>
          </a:p>
        </p:txBody>
      </p:sp>
    </p:spTree>
    <p:extLst>
      <p:ext uri="{BB962C8B-B14F-4D97-AF65-F5344CB8AC3E}">
        <p14:creationId xmlns:p14="http://schemas.microsoft.com/office/powerpoint/2010/main" val="1751811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Preamble: </a:t>
            </a:r>
            <a:r>
              <a:rPr lang="en-US" sz="2700" dirty="0" smtClean="0"/>
              <a:t>intro that states the purpose of the US gov’t</a:t>
            </a:r>
            <a:endParaRPr lang="en-US" sz="2700" dirty="0"/>
          </a:p>
        </p:txBody>
      </p:sp>
      <p:sp>
        <p:nvSpPr>
          <p:cNvPr id="3" name="Content Placeholder 2"/>
          <p:cNvSpPr>
            <a:spLocks noGrp="1"/>
          </p:cNvSpPr>
          <p:nvPr>
            <p:ph sz="half" idx="1"/>
          </p:nvPr>
        </p:nvSpPr>
        <p:spPr>
          <a:xfrm>
            <a:off x="0" y="1600200"/>
            <a:ext cx="4724400" cy="4525963"/>
          </a:xfrm>
        </p:spPr>
        <p:txBody>
          <a:bodyPr>
            <a:normAutofit/>
          </a:bodyPr>
          <a:lstStyle/>
          <a:p>
            <a:r>
              <a:rPr lang="en-US" sz="2600" dirty="0"/>
              <a:t>We the </a:t>
            </a:r>
            <a:r>
              <a:rPr lang="en-US" sz="2600" dirty="0" smtClean="0"/>
              <a:t>people</a:t>
            </a:r>
          </a:p>
          <a:p>
            <a:r>
              <a:rPr lang="en-US" sz="2600" dirty="0" smtClean="0">
                <a:solidFill>
                  <a:srgbClr val="000099"/>
                </a:solidFill>
              </a:rPr>
              <a:t>To form </a:t>
            </a:r>
            <a:r>
              <a:rPr lang="en-US" sz="2600" dirty="0">
                <a:solidFill>
                  <a:srgbClr val="000099"/>
                </a:solidFill>
              </a:rPr>
              <a:t>a more perfect </a:t>
            </a:r>
            <a:r>
              <a:rPr lang="en-US" sz="2600" dirty="0" smtClean="0">
                <a:solidFill>
                  <a:srgbClr val="000099"/>
                </a:solidFill>
              </a:rPr>
              <a:t>union</a:t>
            </a:r>
          </a:p>
          <a:p>
            <a:r>
              <a:rPr lang="en-US" sz="2600" dirty="0" smtClean="0">
                <a:solidFill>
                  <a:srgbClr val="000099"/>
                </a:solidFill>
              </a:rPr>
              <a:t>establish justice</a:t>
            </a:r>
          </a:p>
          <a:p>
            <a:r>
              <a:rPr lang="en-US" sz="2600" dirty="0" smtClean="0">
                <a:solidFill>
                  <a:srgbClr val="000099"/>
                </a:solidFill>
              </a:rPr>
              <a:t>domestic tranquility</a:t>
            </a:r>
          </a:p>
          <a:p>
            <a:r>
              <a:rPr lang="en-US" sz="2600" dirty="0" smtClean="0">
                <a:solidFill>
                  <a:srgbClr val="000099"/>
                </a:solidFill>
              </a:rPr>
              <a:t>common defense</a:t>
            </a:r>
          </a:p>
          <a:p>
            <a:r>
              <a:rPr lang="en-US" sz="2600" dirty="0" smtClean="0">
                <a:solidFill>
                  <a:srgbClr val="000099"/>
                </a:solidFill>
              </a:rPr>
              <a:t>promote </a:t>
            </a:r>
            <a:r>
              <a:rPr lang="en-US" sz="2600" dirty="0">
                <a:solidFill>
                  <a:srgbClr val="000099"/>
                </a:solidFill>
              </a:rPr>
              <a:t>the general </a:t>
            </a:r>
            <a:r>
              <a:rPr lang="en-US" sz="2600" dirty="0" smtClean="0">
                <a:solidFill>
                  <a:srgbClr val="000099"/>
                </a:solidFill>
              </a:rPr>
              <a:t>welfare</a:t>
            </a:r>
          </a:p>
          <a:p>
            <a:r>
              <a:rPr lang="en-US" sz="2600" dirty="0" smtClean="0">
                <a:solidFill>
                  <a:srgbClr val="000099"/>
                </a:solidFill>
              </a:rPr>
              <a:t>blessings </a:t>
            </a:r>
            <a:r>
              <a:rPr lang="en-US" sz="2600" dirty="0">
                <a:solidFill>
                  <a:srgbClr val="000099"/>
                </a:solidFill>
              </a:rPr>
              <a:t>of </a:t>
            </a:r>
            <a:r>
              <a:rPr lang="en-US" sz="2600" dirty="0" smtClean="0">
                <a:solidFill>
                  <a:srgbClr val="000099"/>
                </a:solidFill>
              </a:rPr>
              <a:t>liberty</a:t>
            </a:r>
            <a:endParaRPr lang="en-US" sz="2600" dirty="0">
              <a:solidFill>
                <a:srgbClr val="000099"/>
              </a:solidFill>
            </a:endParaRPr>
          </a:p>
        </p:txBody>
      </p:sp>
      <p:sp>
        <p:nvSpPr>
          <p:cNvPr id="4" name="Content Placeholder 3"/>
          <p:cNvSpPr>
            <a:spLocks noGrp="1"/>
          </p:cNvSpPr>
          <p:nvPr>
            <p:ph sz="half" idx="2"/>
          </p:nvPr>
        </p:nvSpPr>
        <p:spPr>
          <a:xfrm>
            <a:off x="4495800" y="1600200"/>
            <a:ext cx="4648200" cy="4525963"/>
          </a:xfrm>
        </p:spPr>
        <p:txBody>
          <a:bodyPr>
            <a:normAutofit/>
          </a:bodyPr>
          <a:lstStyle/>
          <a:p>
            <a:r>
              <a:rPr lang="en-US" sz="2400" dirty="0" smtClean="0"/>
              <a:t>People are the source of power</a:t>
            </a:r>
          </a:p>
          <a:p>
            <a:r>
              <a:rPr lang="en-US" sz="2600" dirty="0" smtClean="0"/>
              <a:t>Kill Articles of Confederation</a:t>
            </a:r>
          </a:p>
          <a:p>
            <a:r>
              <a:rPr lang="en-US" sz="2600" dirty="0" smtClean="0"/>
              <a:t>Fair courts &amp; laws</a:t>
            </a:r>
          </a:p>
          <a:p>
            <a:r>
              <a:rPr lang="en-US" sz="2600" dirty="0" smtClean="0"/>
              <a:t>Peace in USA</a:t>
            </a:r>
          </a:p>
          <a:p>
            <a:r>
              <a:rPr lang="en-US" sz="2600" dirty="0" smtClean="0"/>
              <a:t>Protect from other countries</a:t>
            </a:r>
          </a:p>
          <a:p>
            <a:r>
              <a:rPr lang="en-US" sz="2600" dirty="0" smtClean="0"/>
              <a:t>Make our lives better</a:t>
            </a:r>
          </a:p>
          <a:p>
            <a:r>
              <a:rPr lang="en-US" sz="2600" dirty="0" smtClean="0"/>
              <a:t>Protect our rights</a:t>
            </a:r>
            <a:endParaRPr lang="en-US" sz="2600" dirty="0"/>
          </a:p>
        </p:txBody>
      </p:sp>
      <p:sp>
        <p:nvSpPr>
          <p:cNvPr id="5" name="Right Arrow 4"/>
          <p:cNvSpPr/>
          <p:nvPr/>
        </p:nvSpPr>
        <p:spPr>
          <a:xfrm>
            <a:off x="2590800" y="1714500"/>
            <a:ext cx="2209800" cy="228600"/>
          </a:xfrm>
          <a:prstGeom prst="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419599" y="2209800"/>
            <a:ext cx="381001" cy="228600"/>
          </a:xfrm>
          <a:prstGeom prst="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667000" y="2667000"/>
            <a:ext cx="2133600" cy="228600"/>
          </a:xfrm>
          <a:prstGeom prst="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3276600" y="3124200"/>
            <a:ext cx="1524000" cy="228600"/>
          </a:xfrm>
          <a:prstGeom prst="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2895600" y="3657600"/>
            <a:ext cx="1929245" cy="228600"/>
          </a:xfrm>
          <a:prstGeom prst="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419599" y="4114800"/>
            <a:ext cx="405245" cy="228600"/>
          </a:xfrm>
          <a:prstGeom prst="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047999" y="4572000"/>
            <a:ext cx="1776845" cy="228600"/>
          </a:xfrm>
          <a:prstGeom prst="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5150" y="6042892"/>
            <a:ext cx="553002" cy="652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4988792"/>
            <a:ext cx="899334"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ight Arrow 13"/>
          <p:cNvSpPr/>
          <p:nvPr/>
        </p:nvSpPr>
        <p:spPr>
          <a:xfrm rot="13874096">
            <a:off x="7798017" y="5631977"/>
            <a:ext cx="53340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descr="http://www.socialstudieswithasmile.com/articl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4998028"/>
            <a:ext cx="1600200" cy="1600201"/>
          </a:xfrm>
          <a:prstGeom prst="rect">
            <a:avLst/>
          </a:prstGeom>
          <a:noFill/>
          <a:extLst>
            <a:ext uri="{909E8E84-426E-40DD-AFC4-6F175D3DCCD1}">
              <a14:hiddenFill xmlns:a14="http://schemas.microsoft.com/office/drawing/2010/main">
                <a:solidFill>
                  <a:srgbClr val="FFFFFF"/>
                </a:solidFill>
              </a14:hiddenFill>
            </a:ext>
          </a:extLst>
        </p:spPr>
      </p:pic>
      <p:sp>
        <p:nvSpPr>
          <p:cNvPr id="20" name="&quot;No&quot; Symbol 19"/>
          <p:cNvSpPr/>
          <p:nvPr/>
        </p:nvSpPr>
        <p:spPr>
          <a:xfrm>
            <a:off x="6781800" y="4724400"/>
            <a:ext cx="2362200" cy="2133600"/>
          </a:xfrm>
          <a:prstGeom prst="noSmoking">
            <a:avLst>
              <a:gd name="adj" fmla="val 704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1" name="Picture 2" descr="C:\Users\pearce.dietrich\AppData\Local\Microsoft\Windows\Temporary Internet Files\Content.IE5\EEL0LP37\MC90043487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599" y="4937442"/>
            <a:ext cx="2087967" cy="208796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www2.lhric.org/pocantico/usa02/_derived/usa02.htm_txt_usa.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2432" y="5553880"/>
            <a:ext cx="1759168" cy="117506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pearce.dietrich\AppData\Local\Microsoft\Windows\Temporary Internet Files\Content.IE5\1WZS6TV0\MC900432542[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9107" y="5105400"/>
            <a:ext cx="1447513" cy="144751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2.lhric.org/pocantico/usa02/_derived/usa02.htm_txt_usa.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199" y="5171191"/>
            <a:ext cx="2237509" cy="149458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pearce.dietrich\AppData\Local\Microsoft\Windows\Temporary Internet Files\Content.IE5\1WZS6TV0\MC900301206[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04722" y="5366131"/>
            <a:ext cx="806349" cy="9805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www.mycontinent.co/IMGEurope/europe_map3.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14592" y="5189989"/>
            <a:ext cx="1578244" cy="145768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www.anunews.net/blog/wp-content/uploads/2010/03/aa-free-speech-zone-map-of-America.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63383" y="5153320"/>
            <a:ext cx="2173988" cy="165620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descr="C:\Users\pearce.dietrich\AppData\Local\Microsoft\Windows\Temporary Internet Files\Content.IE5\1WZS6TV0\MC900154848[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37959" y="5366130"/>
            <a:ext cx="1225424" cy="139182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thinkprogress.org/wp-content/uploads/2011/04/medicare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69969" y="5020572"/>
            <a:ext cx="2146301" cy="160972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ttp://www.michigancapitolconfidential.com/media/images/2011/medicaid.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6270" y="5020572"/>
            <a:ext cx="2146301" cy="160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44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
                                            <p:txEl>
                                              <p:pRg st="1" end="1"/>
                                            </p:txEl>
                                          </p:spTgt>
                                        </p:tgtEl>
                                        <p:attrNameLst>
                                          <p:attrName>style.visibility</p:attrName>
                                        </p:attrNameLst>
                                      </p:cBhvr>
                                      <p:to>
                                        <p:strVal val="visible"/>
                                      </p:to>
                                    </p:set>
                                    <p:animEffect transition="in" filter="wipe(left)">
                                      <p:cBhvr>
                                        <p:cTn id="44" dur="500"/>
                                        <p:tgtEl>
                                          <p:spTgt spid="4">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19"/>
                                        </p:tgtEl>
                                      </p:cBhvr>
                                    </p:animEffect>
                                    <p:set>
                                      <p:cBhvr>
                                        <p:cTn id="61" dur="1" fill="hold">
                                          <p:stCondLst>
                                            <p:cond delay="499"/>
                                          </p:stCondLst>
                                        </p:cTn>
                                        <p:tgtEl>
                                          <p:spTgt spid="19"/>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20"/>
                                        </p:tgtEl>
                                      </p:cBhvr>
                                    </p:animEffect>
                                    <p:set>
                                      <p:cBhvr>
                                        <p:cTn id="64" dur="1" fill="hold">
                                          <p:stCondLst>
                                            <p:cond delay="499"/>
                                          </p:stCondLst>
                                        </p:cTn>
                                        <p:tgtEl>
                                          <p:spTgt spid="20"/>
                                        </p:tgtEl>
                                        <p:attrNameLst>
                                          <p:attrName>style.visibility</p:attrName>
                                        </p:attrNameLst>
                                      </p:cBhvr>
                                      <p:to>
                                        <p:strVal val="hidden"/>
                                      </p:to>
                                    </p:set>
                                  </p:childTnLst>
                                </p:cTn>
                              </p:par>
                              <p:par>
                                <p:cTn id="65" presetID="22" presetClass="entr" presetSubtype="8"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5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
                                            <p:txEl>
                                              <p:pRg st="2" end="2"/>
                                            </p:txEl>
                                          </p:spTgt>
                                        </p:tgtEl>
                                        <p:attrNameLst>
                                          <p:attrName>style.visibility</p:attrName>
                                        </p:attrNameLst>
                                      </p:cBhvr>
                                      <p:to>
                                        <p:strVal val="visible"/>
                                      </p:to>
                                    </p:set>
                                    <p:animEffect transition="in" filter="wipe(left)">
                                      <p:cBhvr>
                                        <p:cTn id="72" dur="500"/>
                                        <p:tgtEl>
                                          <p:spTgt spid="4">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21"/>
                                        </p:tgtEl>
                                      </p:cBhvr>
                                    </p:animEffect>
                                    <p:set>
                                      <p:cBhvr>
                                        <p:cTn id="84" dur="1" fill="hold">
                                          <p:stCondLst>
                                            <p:cond delay="499"/>
                                          </p:stCondLst>
                                        </p:cTn>
                                        <p:tgtEl>
                                          <p:spTgt spid="21"/>
                                        </p:tgtEl>
                                        <p:attrNameLst>
                                          <p:attrName>style.visibility</p:attrName>
                                        </p:attrNameLst>
                                      </p:cBhvr>
                                      <p:to>
                                        <p:strVal val="hidden"/>
                                      </p:to>
                                    </p:set>
                                  </p:childTnLst>
                                </p:cTn>
                              </p:par>
                              <p:par>
                                <p:cTn id="85" presetID="22" presetClass="entr" presetSubtype="8" fill="hold" grpId="0" nodeType="with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wipe(left)">
                                      <p:cBhvr>
                                        <p:cTn id="87" dur="500"/>
                                        <p:tgtEl>
                                          <p:spTgt spid="8"/>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4">
                                            <p:txEl>
                                              <p:pRg st="3" end="3"/>
                                            </p:txEl>
                                          </p:spTgt>
                                        </p:tgtEl>
                                        <p:attrNameLst>
                                          <p:attrName>style.visibility</p:attrName>
                                        </p:attrNameLst>
                                      </p:cBhvr>
                                      <p:to>
                                        <p:strVal val="visible"/>
                                      </p:to>
                                    </p:set>
                                    <p:animEffect transition="in" filter="wipe(left)">
                                      <p:cBhvr>
                                        <p:cTn id="92" dur="500"/>
                                        <p:tgtEl>
                                          <p:spTgt spid="4">
                                            <p:txEl>
                                              <p:pRg st="3" end="3"/>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1000"/>
                                        <p:tgtEl>
                                          <p:spTgt spid="23"/>
                                        </p:tgtEl>
                                      </p:cBhvr>
                                    </p:animEffect>
                                    <p:anim calcmode="lin" valueType="num">
                                      <p:cBhvr>
                                        <p:cTn id="98" dur="1000" fill="hold"/>
                                        <p:tgtEl>
                                          <p:spTgt spid="23"/>
                                        </p:tgtEl>
                                        <p:attrNameLst>
                                          <p:attrName>ppt_x</p:attrName>
                                        </p:attrNameLst>
                                      </p:cBhvr>
                                      <p:tavLst>
                                        <p:tav tm="0">
                                          <p:val>
                                            <p:strVal val="#ppt_x"/>
                                          </p:val>
                                        </p:tav>
                                        <p:tav tm="100000">
                                          <p:val>
                                            <p:strVal val="#ppt_x"/>
                                          </p:val>
                                        </p:tav>
                                      </p:tavLst>
                                    </p:anim>
                                    <p:anim calcmode="lin" valueType="num">
                                      <p:cBhvr>
                                        <p:cTn id="99" dur="1000" fill="hold"/>
                                        <p:tgtEl>
                                          <p:spTgt spid="23"/>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fade">
                                      <p:cBhvr>
                                        <p:cTn id="102" dur="1000"/>
                                        <p:tgtEl>
                                          <p:spTgt spid="22"/>
                                        </p:tgtEl>
                                      </p:cBhvr>
                                    </p:animEffect>
                                    <p:anim calcmode="lin" valueType="num">
                                      <p:cBhvr>
                                        <p:cTn id="103" dur="1000" fill="hold"/>
                                        <p:tgtEl>
                                          <p:spTgt spid="22"/>
                                        </p:tgtEl>
                                        <p:attrNameLst>
                                          <p:attrName>ppt_x</p:attrName>
                                        </p:attrNameLst>
                                      </p:cBhvr>
                                      <p:tavLst>
                                        <p:tav tm="0">
                                          <p:val>
                                            <p:strVal val="#ppt_x"/>
                                          </p:val>
                                        </p:tav>
                                        <p:tav tm="100000">
                                          <p:val>
                                            <p:strVal val="#ppt_x"/>
                                          </p:val>
                                        </p:tav>
                                      </p:tavLst>
                                    </p:anim>
                                    <p:anim calcmode="lin" valueType="num">
                                      <p:cBhvr>
                                        <p:cTn id="10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nodeType="clickEffect">
                                  <p:stCondLst>
                                    <p:cond delay="0"/>
                                  </p:stCondLst>
                                  <p:childTnLst>
                                    <p:animEffect transition="out" filter="fade">
                                      <p:cBhvr>
                                        <p:cTn id="108" dur="500"/>
                                        <p:tgtEl>
                                          <p:spTgt spid="23"/>
                                        </p:tgtEl>
                                      </p:cBhvr>
                                    </p:animEffect>
                                    <p:set>
                                      <p:cBhvr>
                                        <p:cTn id="109" dur="1" fill="hold">
                                          <p:stCondLst>
                                            <p:cond delay="499"/>
                                          </p:stCondLst>
                                        </p:cTn>
                                        <p:tgtEl>
                                          <p:spTgt spid="23"/>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22"/>
                                        </p:tgtEl>
                                      </p:cBhvr>
                                    </p:animEffect>
                                    <p:set>
                                      <p:cBhvr>
                                        <p:cTn id="112" dur="1" fill="hold">
                                          <p:stCondLst>
                                            <p:cond delay="499"/>
                                          </p:stCondLst>
                                        </p:cTn>
                                        <p:tgtEl>
                                          <p:spTgt spid="22"/>
                                        </p:tgtEl>
                                        <p:attrNameLst>
                                          <p:attrName>style.visibility</p:attrName>
                                        </p:attrNameLst>
                                      </p:cBhvr>
                                      <p:to>
                                        <p:strVal val="hidden"/>
                                      </p:to>
                                    </p:set>
                                  </p:childTnLst>
                                </p:cTn>
                              </p:par>
                              <p:par>
                                <p:cTn id="113" presetID="22" presetClass="entr" presetSubtype="8" fill="hold" grpId="0" nodeType="withEffect">
                                  <p:stCondLst>
                                    <p:cond delay="0"/>
                                  </p:stCondLst>
                                  <p:childTnLst>
                                    <p:set>
                                      <p:cBhvr>
                                        <p:cTn id="114" dur="1" fill="hold">
                                          <p:stCondLst>
                                            <p:cond delay="0"/>
                                          </p:stCondLst>
                                        </p:cTn>
                                        <p:tgtEl>
                                          <p:spTgt spid="9"/>
                                        </p:tgtEl>
                                        <p:attrNameLst>
                                          <p:attrName>style.visibility</p:attrName>
                                        </p:attrNameLst>
                                      </p:cBhvr>
                                      <p:to>
                                        <p:strVal val="visible"/>
                                      </p:to>
                                    </p:set>
                                    <p:animEffect transition="in" filter="wipe(left)">
                                      <p:cBhvr>
                                        <p:cTn id="115" dur="500"/>
                                        <p:tgtEl>
                                          <p:spTgt spid="9"/>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nodeType="clickEffect">
                                  <p:stCondLst>
                                    <p:cond delay="0"/>
                                  </p:stCondLst>
                                  <p:childTnLst>
                                    <p:set>
                                      <p:cBhvr>
                                        <p:cTn id="119" dur="1" fill="hold">
                                          <p:stCondLst>
                                            <p:cond delay="0"/>
                                          </p:stCondLst>
                                        </p:cTn>
                                        <p:tgtEl>
                                          <p:spTgt spid="4">
                                            <p:txEl>
                                              <p:pRg st="4" end="4"/>
                                            </p:txEl>
                                          </p:spTgt>
                                        </p:tgtEl>
                                        <p:attrNameLst>
                                          <p:attrName>style.visibility</p:attrName>
                                        </p:attrNameLst>
                                      </p:cBhvr>
                                      <p:to>
                                        <p:strVal val="visible"/>
                                      </p:to>
                                    </p:set>
                                    <p:animEffect transition="in" filter="wipe(left)">
                                      <p:cBhvr>
                                        <p:cTn id="120" dur="500"/>
                                        <p:tgtEl>
                                          <p:spTgt spid="4">
                                            <p:txEl>
                                              <p:pRg st="4" end="4"/>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nodeType="clickEffect">
                                  <p:stCondLst>
                                    <p:cond delay="0"/>
                                  </p:stCondLst>
                                  <p:childTnLst>
                                    <p:set>
                                      <p:cBhvr>
                                        <p:cTn id="124" dur="1" fill="hold">
                                          <p:stCondLst>
                                            <p:cond delay="0"/>
                                          </p:stCondLst>
                                        </p:cTn>
                                        <p:tgtEl>
                                          <p:spTgt spid="24"/>
                                        </p:tgtEl>
                                        <p:attrNameLst>
                                          <p:attrName>style.visibility</p:attrName>
                                        </p:attrNameLst>
                                      </p:cBhvr>
                                      <p:to>
                                        <p:strVal val="visible"/>
                                      </p:to>
                                    </p:set>
                                    <p:animEffect transition="in" filter="fade">
                                      <p:cBhvr>
                                        <p:cTn id="125" dur="1000"/>
                                        <p:tgtEl>
                                          <p:spTgt spid="24"/>
                                        </p:tgtEl>
                                      </p:cBhvr>
                                    </p:animEffect>
                                    <p:anim calcmode="lin" valueType="num">
                                      <p:cBhvr>
                                        <p:cTn id="126" dur="1000" fill="hold"/>
                                        <p:tgtEl>
                                          <p:spTgt spid="24"/>
                                        </p:tgtEl>
                                        <p:attrNameLst>
                                          <p:attrName>ppt_x</p:attrName>
                                        </p:attrNameLst>
                                      </p:cBhvr>
                                      <p:tavLst>
                                        <p:tav tm="0">
                                          <p:val>
                                            <p:strVal val="#ppt_x"/>
                                          </p:val>
                                        </p:tav>
                                        <p:tav tm="100000">
                                          <p:val>
                                            <p:strVal val="#ppt_x"/>
                                          </p:val>
                                        </p:tav>
                                      </p:tavLst>
                                    </p:anim>
                                    <p:anim calcmode="lin" valueType="num">
                                      <p:cBhvr>
                                        <p:cTn id="127" dur="1000" fill="hold"/>
                                        <p:tgtEl>
                                          <p:spTgt spid="24"/>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0"/>
                                  </p:stCondLst>
                                  <p:childTnLst>
                                    <p:set>
                                      <p:cBhvr>
                                        <p:cTn id="129" dur="1" fill="hold">
                                          <p:stCondLst>
                                            <p:cond delay="0"/>
                                          </p:stCondLst>
                                        </p:cTn>
                                        <p:tgtEl>
                                          <p:spTgt spid="25"/>
                                        </p:tgtEl>
                                        <p:attrNameLst>
                                          <p:attrName>style.visibility</p:attrName>
                                        </p:attrNameLst>
                                      </p:cBhvr>
                                      <p:to>
                                        <p:strVal val="visible"/>
                                      </p:to>
                                    </p:set>
                                    <p:animEffect transition="in" filter="fade">
                                      <p:cBhvr>
                                        <p:cTn id="130" dur="1000"/>
                                        <p:tgtEl>
                                          <p:spTgt spid="25"/>
                                        </p:tgtEl>
                                      </p:cBhvr>
                                    </p:animEffect>
                                    <p:anim calcmode="lin" valueType="num">
                                      <p:cBhvr>
                                        <p:cTn id="131" dur="1000" fill="hold"/>
                                        <p:tgtEl>
                                          <p:spTgt spid="25"/>
                                        </p:tgtEl>
                                        <p:attrNameLst>
                                          <p:attrName>ppt_x</p:attrName>
                                        </p:attrNameLst>
                                      </p:cBhvr>
                                      <p:tavLst>
                                        <p:tav tm="0">
                                          <p:val>
                                            <p:strVal val="#ppt_x"/>
                                          </p:val>
                                        </p:tav>
                                        <p:tav tm="100000">
                                          <p:val>
                                            <p:strVal val="#ppt_x"/>
                                          </p:val>
                                        </p:tav>
                                      </p:tavLst>
                                    </p:anim>
                                    <p:anim calcmode="lin" valueType="num">
                                      <p:cBhvr>
                                        <p:cTn id="132" dur="1000" fill="hold"/>
                                        <p:tgtEl>
                                          <p:spTgt spid="25"/>
                                        </p:tgtEl>
                                        <p:attrNameLst>
                                          <p:attrName>ppt_y</p:attrName>
                                        </p:attrNameLst>
                                      </p:cBhvr>
                                      <p:tavLst>
                                        <p:tav tm="0">
                                          <p:val>
                                            <p:strVal val="#ppt_y+.1"/>
                                          </p:val>
                                        </p:tav>
                                        <p:tav tm="100000">
                                          <p:val>
                                            <p:strVal val="#ppt_y"/>
                                          </p:val>
                                        </p:tav>
                                      </p:tavLst>
                                    </p:anim>
                                  </p:childTnLst>
                                </p:cTn>
                              </p:par>
                              <p:par>
                                <p:cTn id="133" presetID="42" presetClass="entr" presetSubtype="0" fill="hold" nodeType="withEffect">
                                  <p:stCondLst>
                                    <p:cond delay="0"/>
                                  </p:stCondLst>
                                  <p:childTnLst>
                                    <p:set>
                                      <p:cBhvr>
                                        <p:cTn id="134" dur="1" fill="hold">
                                          <p:stCondLst>
                                            <p:cond delay="0"/>
                                          </p:stCondLst>
                                        </p:cTn>
                                        <p:tgtEl>
                                          <p:spTgt spid="26"/>
                                        </p:tgtEl>
                                        <p:attrNameLst>
                                          <p:attrName>style.visibility</p:attrName>
                                        </p:attrNameLst>
                                      </p:cBhvr>
                                      <p:to>
                                        <p:strVal val="visible"/>
                                      </p:to>
                                    </p:set>
                                    <p:animEffect transition="in" filter="fade">
                                      <p:cBhvr>
                                        <p:cTn id="135" dur="1000"/>
                                        <p:tgtEl>
                                          <p:spTgt spid="26"/>
                                        </p:tgtEl>
                                      </p:cBhvr>
                                    </p:animEffect>
                                    <p:anim calcmode="lin" valueType="num">
                                      <p:cBhvr>
                                        <p:cTn id="136" dur="1000" fill="hold"/>
                                        <p:tgtEl>
                                          <p:spTgt spid="26"/>
                                        </p:tgtEl>
                                        <p:attrNameLst>
                                          <p:attrName>ppt_x</p:attrName>
                                        </p:attrNameLst>
                                      </p:cBhvr>
                                      <p:tavLst>
                                        <p:tav tm="0">
                                          <p:val>
                                            <p:strVal val="#ppt_x"/>
                                          </p:val>
                                        </p:tav>
                                        <p:tav tm="100000">
                                          <p:val>
                                            <p:strVal val="#ppt_x"/>
                                          </p:val>
                                        </p:tav>
                                      </p:tavLst>
                                    </p:anim>
                                    <p:anim calcmode="lin" valueType="num">
                                      <p:cBhvr>
                                        <p:cTn id="1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10" presetClass="exit" presetSubtype="0" fill="hold" nodeType="clickEffect">
                                  <p:stCondLst>
                                    <p:cond delay="0"/>
                                  </p:stCondLst>
                                  <p:childTnLst>
                                    <p:animEffect transition="out" filter="fade">
                                      <p:cBhvr>
                                        <p:cTn id="141" dur="500"/>
                                        <p:tgtEl>
                                          <p:spTgt spid="24"/>
                                        </p:tgtEl>
                                      </p:cBhvr>
                                    </p:animEffect>
                                    <p:set>
                                      <p:cBhvr>
                                        <p:cTn id="142" dur="1" fill="hold">
                                          <p:stCondLst>
                                            <p:cond delay="499"/>
                                          </p:stCondLst>
                                        </p:cTn>
                                        <p:tgtEl>
                                          <p:spTgt spid="24"/>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500"/>
                                        <p:tgtEl>
                                          <p:spTgt spid="25"/>
                                        </p:tgtEl>
                                      </p:cBhvr>
                                    </p:animEffect>
                                    <p:set>
                                      <p:cBhvr>
                                        <p:cTn id="145" dur="1" fill="hold">
                                          <p:stCondLst>
                                            <p:cond delay="499"/>
                                          </p:stCondLst>
                                        </p:cTn>
                                        <p:tgtEl>
                                          <p:spTgt spid="25"/>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500"/>
                                        <p:tgtEl>
                                          <p:spTgt spid="26"/>
                                        </p:tgtEl>
                                      </p:cBhvr>
                                    </p:animEffect>
                                    <p:set>
                                      <p:cBhvr>
                                        <p:cTn id="148" dur="1" fill="hold">
                                          <p:stCondLst>
                                            <p:cond delay="499"/>
                                          </p:stCondLst>
                                        </p:cTn>
                                        <p:tgtEl>
                                          <p:spTgt spid="26"/>
                                        </p:tgtEl>
                                        <p:attrNameLst>
                                          <p:attrName>style.visibility</p:attrName>
                                        </p:attrNameLst>
                                      </p:cBhvr>
                                      <p:to>
                                        <p:strVal val="hidden"/>
                                      </p:to>
                                    </p:set>
                                  </p:childTnLst>
                                </p:cTn>
                              </p:par>
                              <p:par>
                                <p:cTn id="149" presetID="22" presetClass="entr" presetSubtype="8" fill="hold" grpId="0" nodeType="withEffect">
                                  <p:stCondLst>
                                    <p:cond delay="0"/>
                                  </p:stCondLst>
                                  <p:childTnLst>
                                    <p:set>
                                      <p:cBhvr>
                                        <p:cTn id="150" dur="1" fill="hold">
                                          <p:stCondLst>
                                            <p:cond delay="0"/>
                                          </p:stCondLst>
                                        </p:cTn>
                                        <p:tgtEl>
                                          <p:spTgt spid="10"/>
                                        </p:tgtEl>
                                        <p:attrNameLst>
                                          <p:attrName>style.visibility</p:attrName>
                                        </p:attrNameLst>
                                      </p:cBhvr>
                                      <p:to>
                                        <p:strVal val="visible"/>
                                      </p:to>
                                    </p:set>
                                    <p:animEffect transition="in" filter="wipe(left)">
                                      <p:cBhvr>
                                        <p:cTn id="151" dur="500"/>
                                        <p:tgtEl>
                                          <p:spTgt spid="10"/>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8" fill="hold" nodeType="clickEffect">
                                  <p:stCondLst>
                                    <p:cond delay="0"/>
                                  </p:stCondLst>
                                  <p:childTnLst>
                                    <p:set>
                                      <p:cBhvr>
                                        <p:cTn id="155" dur="1" fill="hold">
                                          <p:stCondLst>
                                            <p:cond delay="0"/>
                                          </p:stCondLst>
                                        </p:cTn>
                                        <p:tgtEl>
                                          <p:spTgt spid="4">
                                            <p:txEl>
                                              <p:pRg st="5" end="5"/>
                                            </p:txEl>
                                          </p:spTgt>
                                        </p:tgtEl>
                                        <p:attrNameLst>
                                          <p:attrName>style.visibility</p:attrName>
                                        </p:attrNameLst>
                                      </p:cBhvr>
                                      <p:to>
                                        <p:strVal val="visible"/>
                                      </p:to>
                                    </p:set>
                                    <p:animEffect transition="in" filter="wipe(left)">
                                      <p:cBhvr>
                                        <p:cTn id="156" dur="500"/>
                                        <p:tgtEl>
                                          <p:spTgt spid="4">
                                            <p:txEl>
                                              <p:pRg st="5" end="5"/>
                                            </p:txEl>
                                          </p:spTgt>
                                        </p:tgtEl>
                                      </p:cBhvr>
                                    </p:animEffect>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nodeType="clickEffect">
                                  <p:stCondLst>
                                    <p:cond delay="0"/>
                                  </p:stCondLst>
                                  <p:childTnLst>
                                    <p:set>
                                      <p:cBhvr>
                                        <p:cTn id="160" dur="1" fill="hold">
                                          <p:stCondLst>
                                            <p:cond delay="0"/>
                                          </p:stCondLst>
                                        </p:cTn>
                                        <p:tgtEl>
                                          <p:spTgt spid="33"/>
                                        </p:tgtEl>
                                        <p:attrNameLst>
                                          <p:attrName>style.visibility</p:attrName>
                                        </p:attrNameLst>
                                      </p:cBhvr>
                                      <p:to>
                                        <p:strVal val="visible"/>
                                      </p:to>
                                    </p:set>
                                    <p:animEffect transition="in" filter="fade">
                                      <p:cBhvr>
                                        <p:cTn id="161" dur="1000"/>
                                        <p:tgtEl>
                                          <p:spTgt spid="33"/>
                                        </p:tgtEl>
                                      </p:cBhvr>
                                    </p:animEffect>
                                    <p:anim calcmode="lin" valueType="num">
                                      <p:cBhvr>
                                        <p:cTn id="162" dur="1000" fill="hold"/>
                                        <p:tgtEl>
                                          <p:spTgt spid="33"/>
                                        </p:tgtEl>
                                        <p:attrNameLst>
                                          <p:attrName>ppt_x</p:attrName>
                                        </p:attrNameLst>
                                      </p:cBhvr>
                                      <p:tavLst>
                                        <p:tav tm="0">
                                          <p:val>
                                            <p:strVal val="#ppt_x"/>
                                          </p:val>
                                        </p:tav>
                                        <p:tav tm="100000">
                                          <p:val>
                                            <p:strVal val="#ppt_x"/>
                                          </p:val>
                                        </p:tav>
                                      </p:tavLst>
                                    </p:anim>
                                    <p:anim calcmode="lin" valueType="num">
                                      <p:cBhvr>
                                        <p:cTn id="163" dur="1000" fill="hold"/>
                                        <p:tgtEl>
                                          <p:spTgt spid="33"/>
                                        </p:tgtEl>
                                        <p:attrNameLst>
                                          <p:attrName>ppt_y</p:attrName>
                                        </p:attrNameLst>
                                      </p:cBhvr>
                                      <p:tavLst>
                                        <p:tav tm="0">
                                          <p:val>
                                            <p:strVal val="#ppt_y+.1"/>
                                          </p:val>
                                        </p:tav>
                                        <p:tav tm="100000">
                                          <p:val>
                                            <p:strVal val="#ppt_y"/>
                                          </p:val>
                                        </p:tav>
                                      </p:tavLst>
                                    </p:anim>
                                  </p:childTnLst>
                                </p:cTn>
                              </p:par>
                              <p:par>
                                <p:cTn id="164" presetID="42" presetClass="entr" presetSubtype="0" fill="hold" nodeType="withEffect">
                                  <p:stCondLst>
                                    <p:cond delay="0"/>
                                  </p:stCondLst>
                                  <p:childTnLst>
                                    <p:set>
                                      <p:cBhvr>
                                        <p:cTn id="165" dur="1" fill="hold">
                                          <p:stCondLst>
                                            <p:cond delay="0"/>
                                          </p:stCondLst>
                                        </p:cTn>
                                        <p:tgtEl>
                                          <p:spTgt spid="34"/>
                                        </p:tgtEl>
                                        <p:attrNameLst>
                                          <p:attrName>style.visibility</p:attrName>
                                        </p:attrNameLst>
                                      </p:cBhvr>
                                      <p:to>
                                        <p:strVal val="visible"/>
                                      </p:to>
                                    </p:set>
                                    <p:animEffect transition="in" filter="fade">
                                      <p:cBhvr>
                                        <p:cTn id="166" dur="1000"/>
                                        <p:tgtEl>
                                          <p:spTgt spid="34"/>
                                        </p:tgtEl>
                                      </p:cBhvr>
                                    </p:animEffect>
                                    <p:anim calcmode="lin" valueType="num">
                                      <p:cBhvr>
                                        <p:cTn id="167" dur="1000" fill="hold"/>
                                        <p:tgtEl>
                                          <p:spTgt spid="34"/>
                                        </p:tgtEl>
                                        <p:attrNameLst>
                                          <p:attrName>ppt_x</p:attrName>
                                        </p:attrNameLst>
                                      </p:cBhvr>
                                      <p:tavLst>
                                        <p:tav tm="0">
                                          <p:val>
                                            <p:strVal val="#ppt_x"/>
                                          </p:val>
                                        </p:tav>
                                        <p:tav tm="100000">
                                          <p:val>
                                            <p:strVal val="#ppt_x"/>
                                          </p:val>
                                        </p:tav>
                                      </p:tavLst>
                                    </p:anim>
                                    <p:anim calcmode="lin" valueType="num">
                                      <p:cBhvr>
                                        <p:cTn id="16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10" presetClass="exit" presetSubtype="0" fill="hold" nodeType="clickEffect">
                                  <p:stCondLst>
                                    <p:cond delay="0"/>
                                  </p:stCondLst>
                                  <p:childTnLst>
                                    <p:animEffect transition="out" filter="fade">
                                      <p:cBhvr>
                                        <p:cTn id="172" dur="500"/>
                                        <p:tgtEl>
                                          <p:spTgt spid="33"/>
                                        </p:tgtEl>
                                      </p:cBhvr>
                                    </p:animEffect>
                                    <p:set>
                                      <p:cBhvr>
                                        <p:cTn id="173" dur="1" fill="hold">
                                          <p:stCondLst>
                                            <p:cond delay="499"/>
                                          </p:stCondLst>
                                        </p:cTn>
                                        <p:tgtEl>
                                          <p:spTgt spid="33"/>
                                        </p:tgtEl>
                                        <p:attrNameLst>
                                          <p:attrName>style.visibility</p:attrName>
                                        </p:attrNameLst>
                                      </p:cBhvr>
                                      <p:to>
                                        <p:strVal val="hidden"/>
                                      </p:to>
                                    </p:set>
                                  </p:childTnLst>
                                </p:cTn>
                              </p:par>
                              <p:par>
                                <p:cTn id="174" presetID="10" presetClass="exit" presetSubtype="0" fill="hold" nodeType="withEffect">
                                  <p:stCondLst>
                                    <p:cond delay="0"/>
                                  </p:stCondLst>
                                  <p:childTnLst>
                                    <p:animEffect transition="out" filter="fade">
                                      <p:cBhvr>
                                        <p:cTn id="175" dur="500"/>
                                        <p:tgtEl>
                                          <p:spTgt spid="34"/>
                                        </p:tgtEl>
                                      </p:cBhvr>
                                    </p:animEffect>
                                    <p:set>
                                      <p:cBhvr>
                                        <p:cTn id="176" dur="1" fill="hold">
                                          <p:stCondLst>
                                            <p:cond delay="499"/>
                                          </p:stCondLst>
                                        </p:cTn>
                                        <p:tgtEl>
                                          <p:spTgt spid="34"/>
                                        </p:tgtEl>
                                        <p:attrNameLst>
                                          <p:attrName>style.visibility</p:attrName>
                                        </p:attrNameLst>
                                      </p:cBhvr>
                                      <p:to>
                                        <p:strVal val="hidden"/>
                                      </p:to>
                                    </p:set>
                                  </p:childTnLst>
                                </p:cTn>
                              </p:par>
                              <p:par>
                                <p:cTn id="177" presetID="22" presetClass="entr" presetSubtype="8" fill="hold" grpId="0" nodeType="withEffect">
                                  <p:stCondLst>
                                    <p:cond delay="0"/>
                                  </p:stCondLst>
                                  <p:childTnLst>
                                    <p:set>
                                      <p:cBhvr>
                                        <p:cTn id="178" dur="1" fill="hold">
                                          <p:stCondLst>
                                            <p:cond delay="0"/>
                                          </p:stCondLst>
                                        </p:cTn>
                                        <p:tgtEl>
                                          <p:spTgt spid="11"/>
                                        </p:tgtEl>
                                        <p:attrNameLst>
                                          <p:attrName>style.visibility</p:attrName>
                                        </p:attrNameLst>
                                      </p:cBhvr>
                                      <p:to>
                                        <p:strVal val="visible"/>
                                      </p:to>
                                    </p:set>
                                    <p:animEffect transition="in" filter="wipe(left)">
                                      <p:cBhvr>
                                        <p:cTn id="179" dur="500"/>
                                        <p:tgtEl>
                                          <p:spTgt spid="11"/>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nodeType="clickEffect">
                                  <p:stCondLst>
                                    <p:cond delay="0"/>
                                  </p:stCondLst>
                                  <p:childTnLst>
                                    <p:set>
                                      <p:cBhvr>
                                        <p:cTn id="183" dur="1" fill="hold">
                                          <p:stCondLst>
                                            <p:cond delay="0"/>
                                          </p:stCondLst>
                                        </p:cTn>
                                        <p:tgtEl>
                                          <p:spTgt spid="4">
                                            <p:txEl>
                                              <p:pRg st="6" end="6"/>
                                            </p:txEl>
                                          </p:spTgt>
                                        </p:tgtEl>
                                        <p:attrNameLst>
                                          <p:attrName>style.visibility</p:attrName>
                                        </p:attrNameLst>
                                      </p:cBhvr>
                                      <p:to>
                                        <p:strVal val="visible"/>
                                      </p:to>
                                    </p:set>
                                    <p:animEffect transition="in" filter="wipe(left)">
                                      <p:cBhvr>
                                        <p:cTn id="184" dur="500"/>
                                        <p:tgtEl>
                                          <p:spTgt spid="4">
                                            <p:txEl>
                                              <p:pRg st="6" end="6"/>
                                            </p:txEl>
                                          </p:spTgt>
                                        </p:tgtEl>
                                      </p:cBhvr>
                                    </p:animEffect>
                                  </p:childTnLst>
                                </p:cTn>
                              </p:par>
                            </p:childTnLst>
                          </p:cTn>
                        </p:par>
                      </p:childTnLst>
                    </p:cTn>
                  </p:par>
                  <p:par>
                    <p:cTn id="185" fill="hold">
                      <p:stCondLst>
                        <p:cond delay="indefinite"/>
                      </p:stCondLst>
                      <p:childTnLst>
                        <p:par>
                          <p:cTn id="186" fill="hold">
                            <p:stCondLst>
                              <p:cond delay="0"/>
                            </p:stCondLst>
                            <p:childTnLst>
                              <p:par>
                                <p:cTn id="187" presetID="42" presetClass="entr" presetSubtype="0" fill="hold" nodeType="clickEffect">
                                  <p:stCondLst>
                                    <p:cond delay="0"/>
                                  </p:stCondLst>
                                  <p:childTnLst>
                                    <p:set>
                                      <p:cBhvr>
                                        <p:cTn id="188" dur="1" fill="hold">
                                          <p:stCondLst>
                                            <p:cond delay="0"/>
                                          </p:stCondLst>
                                        </p:cTn>
                                        <p:tgtEl>
                                          <p:spTgt spid="32"/>
                                        </p:tgtEl>
                                        <p:attrNameLst>
                                          <p:attrName>style.visibility</p:attrName>
                                        </p:attrNameLst>
                                      </p:cBhvr>
                                      <p:to>
                                        <p:strVal val="visible"/>
                                      </p:to>
                                    </p:set>
                                    <p:animEffect transition="in" filter="fade">
                                      <p:cBhvr>
                                        <p:cTn id="189" dur="1000"/>
                                        <p:tgtEl>
                                          <p:spTgt spid="32"/>
                                        </p:tgtEl>
                                      </p:cBhvr>
                                    </p:animEffect>
                                    <p:anim calcmode="lin" valueType="num">
                                      <p:cBhvr>
                                        <p:cTn id="190" dur="1000" fill="hold"/>
                                        <p:tgtEl>
                                          <p:spTgt spid="32"/>
                                        </p:tgtEl>
                                        <p:attrNameLst>
                                          <p:attrName>ppt_x</p:attrName>
                                        </p:attrNameLst>
                                      </p:cBhvr>
                                      <p:tavLst>
                                        <p:tav tm="0">
                                          <p:val>
                                            <p:strVal val="#ppt_x"/>
                                          </p:val>
                                        </p:tav>
                                        <p:tav tm="100000">
                                          <p:val>
                                            <p:strVal val="#ppt_x"/>
                                          </p:val>
                                        </p:tav>
                                      </p:tavLst>
                                    </p:anim>
                                    <p:anim calcmode="lin" valueType="num">
                                      <p:cBhvr>
                                        <p:cTn id="191" dur="1000" fill="hold"/>
                                        <p:tgtEl>
                                          <p:spTgt spid="32"/>
                                        </p:tgtEl>
                                        <p:attrNameLst>
                                          <p:attrName>ppt_y</p:attrName>
                                        </p:attrNameLst>
                                      </p:cBhvr>
                                      <p:tavLst>
                                        <p:tav tm="0">
                                          <p:val>
                                            <p:strVal val="#ppt_y+.1"/>
                                          </p:val>
                                        </p:tav>
                                        <p:tav tm="100000">
                                          <p:val>
                                            <p:strVal val="#ppt_y"/>
                                          </p:val>
                                        </p:tav>
                                      </p:tavLst>
                                    </p:anim>
                                  </p:childTnLst>
                                </p:cTn>
                              </p:par>
                              <p:par>
                                <p:cTn id="192" presetID="42" presetClass="entr" presetSubtype="0" fill="hold" nodeType="withEffect">
                                  <p:stCondLst>
                                    <p:cond delay="0"/>
                                  </p:stCondLst>
                                  <p:childTnLst>
                                    <p:set>
                                      <p:cBhvr>
                                        <p:cTn id="193" dur="1" fill="hold">
                                          <p:stCondLst>
                                            <p:cond delay="0"/>
                                          </p:stCondLst>
                                        </p:cTn>
                                        <p:tgtEl>
                                          <p:spTgt spid="31"/>
                                        </p:tgtEl>
                                        <p:attrNameLst>
                                          <p:attrName>style.visibility</p:attrName>
                                        </p:attrNameLst>
                                      </p:cBhvr>
                                      <p:to>
                                        <p:strVal val="visible"/>
                                      </p:to>
                                    </p:set>
                                    <p:animEffect transition="in" filter="fade">
                                      <p:cBhvr>
                                        <p:cTn id="194" dur="1000"/>
                                        <p:tgtEl>
                                          <p:spTgt spid="31"/>
                                        </p:tgtEl>
                                      </p:cBhvr>
                                    </p:animEffect>
                                    <p:anim calcmode="lin" valueType="num">
                                      <p:cBhvr>
                                        <p:cTn id="195" dur="1000" fill="hold"/>
                                        <p:tgtEl>
                                          <p:spTgt spid="31"/>
                                        </p:tgtEl>
                                        <p:attrNameLst>
                                          <p:attrName>ppt_x</p:attrName>
                                        </p:attrNameLst>
                                      </p:cBhvr>
                                      <p:tavLst>
                                        <p:tav tm="0">
                                          <p:val>
                                            <p:strVal val="#ppt_x"/>
                                          </p:val>
                                        </p:tav>
                                        <p:tav tm="100000">
                                          <p:val>
                                            <p:strVal val="#ppt_x"/>
                                          </p:val>
                                        </p:tav>
                                      </p:tavLst>
                                    </p:anim>
                                    <p:anim calcmode="lin" valueType="num">
                                      <p:cBhvr>
                                        <p:cTn id="19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10" presetClass="exit" presetSubtype="0" fill="hold" nodeType="clickEffect">
                                  <p:stCondLst>
                                    <p:cond delay="0"/>
                                  </p:stCondLst>
                                  <p:childTnLst>
                                    <p:animEffect transition="out" filter="fade">
                                      <p:cBhvr>
                                        <p:cTn id="200" dur="500"/>
                                        <p:tgtEl>
                                          <p:spTgt spid="32"/>
                                        </p:tgtEl>
                                      </p:cBhvr>
                                    </p:animEffect>
                                    <p:set>
                                      <p:cBhvr>
                                        <p:cTn id="201" dur="1" fill="hold">
                                          <p:stCondLst>
                                            <p:cond delay="499"/>
                                          </p:stCondLst>
                                        </p:cTn>
                                        <p:tgtEl>
                                          <p:spTgt spid="32"/>
                                        </p:tgtEl>
                                        <p:attrNameLst>
                                          <p:attrName>style.visibility</p:attrName>
                                        </p:attrNameLst>
                                      </p:cBhvr>
                                      <p:to>
                                        <p:strVal val="hidden"/>
                                      </p:to>
                                    </p:set>
                                  </p:childTnLst>
                                </p:cTn>
                              </p:par>
                              <p:par>
                                <p:cTn id="202" presetID="10" presetClass="exit" presetSubtype="0" fill="hold" nodeType="withEffect">
                                  <p:stCondLst>
                                    <p:cond delay="0"/>
                                  </p:stCondLst>
                                  <p:childTnLst>
                                    <p:animEffect transition="out" filter="fade">
                                      <p:cBhvr>
                                        <p:cTn id="203" dur="500"/>
                                        <p:tgtEl>
                                          <p:spTgt spid="31"/>
                                        </p:tgtEl>
                                      </p:cBhvr>
                                    </p:animEffect>
                                    <p:set>
                                      <p:cBhvr>
                                        <p:cTn id="204"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4" grpId="0" animBg="1"/>
      <p:bldP spid="14" grpId="1" animBg="1"/>
      <p:bldP spid="20" grpId="0" animBg="1"/>
      <p:bldP spid="2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7200" b="1" dirty="0" smtClean="0"/>
              <a:t>US Constitution</a:t>
            </a:r>
            <a:endParaRPr lang="en-US" sz="7200" b="1" dirty="0"/>
          </a:p>
        </p:txBody>
      </p:sp>
      <p:sp>
        <p:nvSpPr>
          <p:cNvPr id="5" name="Content Placeholder 4"/>
          <p:cNvSpPr>
            <a:spLocks noGrp="1"/>
          </p:cNvSpPr>
          <p:nvPr>
            <p:ph idx="1"/>
          </p:nvPr>
        </p:nvSpPr>
        <p:spPr/>
        <p:txBody>
          <a:bodyPr/>
          <a:lstStyle/>
          <a:p>
            <a:r>
              <a:rPr lang="en-US" dirty="0" smtClean="0"/>
              <a:t>2</a:t>
            </a:r>
            <a:r>
              <a:rPr lang="en-US" baseline="30000" dirty="0" smtClean="0"/>
              <a:t>nd</a:t>
            </a:r>
            <a:r>
              <a:rPr lang="en-US" dirty="0" smtClean="0"/>
              <a:t> form of National Gov’t</a:t>
            </a:r>
          </a:p>
          <a:p>
            <a:r>
              <a:rPr lang="en-US" dirty="0" smtClean="0"/>
              <a:t>Equality</a:t>
            </a:r>
          </a:p>
          <a:p>
            <a:endParaRPr lang="en-US" dirty="0"/>
          </a:p>
        </p:txBody>
      </p:sp>
      <p:grpSp>
        <p:nvGrpSpPr>
          <p:cNvPr id="18" name="Group 17"/>
          <p:cNvGrpSpPr/>
          <p:nvPr/>
        </p:nvGrpSpPr>
        <p:grpSpPr>
          <a:xfrm>
            <a:off x="4569676" y="4495800"/>
            <a:ext cx="4689061" cy="2076018"/>
            <a:chOff x="4569676" y="4495800"/>
            <a:chExt cx="4689061" cy="2076018"/>
          </a:xfrm>
        </p:grpSpPr>
        <p:grpSp>
          <p:nvGrpSpPr>
            <p:cNvPr id="8" name="Group 7"/>
            <p:cNvGrpSpPr/>
            <p:nvPr/>
          </p:nvGrpSpPr>
          <p:grpSpPr>
            <a:xfrm>
              <a:off x="5029200" y="4648200"/>
              <a:ext cx="1644967" cy="1923618"/>
              <a:chOff x="2692465" y="4191045"/>
              <a:chExt cx="1162302" cy="1237773"/>
            </a:xfrm>
          </p:grpSpPr>
          <p:pic>
            <p:nvPicPr>
              <p:cNvPr id="6" name="Picture 2" descr="http://www.socialstudieswithasmile.com/articl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5470" y="4351674"/>
                <a:ext cx="928330" cy="928330"/>
              </a:xfrm>
              <a:prstGeom prst="rect">
                <a:avLst/>
              </a:prstGeom>
              <a:noFill/>
              <a:extLst>
                <a:ext uri="{909E8E84-426E-40DD-AFC4-6F175D3DCCD1}">
                  <a14:hiddenFill xmlns:a14="http://schemas.microsoft.com/office/drawing/2010/main">
                    <a:solidFill>
                      <a:srgbClr val="FFFFFF"/>
                    </a:solidFill>
                  </a14:hiddenFill>
                </a:ext>
              </a:extLst>
            </p:spPr>
          </p:pic>
          <p:sp>
            <p:nvSpPr>
              <p:cNvPr id="7" name="&quot;No&quot; Symbol 6"/>
              <p:cNvSpPr/>
              <p:nvPr/>
            </p:nvSpPr>
            <p:spPr>
              <a:xfrm>
                <a:off x="2692465" y="4191045"/>
                <a:ext cx="1162302" cy="1237773"/>
              </a:xfrm>
              <a:prstGeom prst="noSmoking">
                <a:avLst>
                  <a:gd name="adj" fmla="val 704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Right Arrow 8"/>
            <p:cNvSpPr/>
            <p:nvPr/>
          </p:nvSpPr>
          <p:spPr>
            <a:xfrm>
              <a:off x="6781800" y="5158627"/>
              <a:ext cx="685800" cy="902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569676" y="4495800"/>
              <a:ext cx="535724" cy="923330"/>
            </a:xfrm>
            <a:prstGeom prst="rect">
              <a:avLst/>
            </a:prstGeom>
            <a:noFill/>
          </p:spPr>
          <p:txBody>
            <a:bodyPr wrap="none" rtlCol="0">
              <a:spAutoFit/>
            </a:bodyPr>
            <a:lstStyle/>
            <a:p>
              <a:r>
                <a:rPr lang="en-US" sz="5400" b="1" dirty="0" smtClean="0"/>
                <a:t>1</a:t>
              </a:r>
              <a:endParaRPr lang="en-US" sz="5400" b="1" dirty="0"/>
            </a:p>
          </p:txBody>
        </p:sp>
        <p:sp>
          <p:nvSpPr>
            <p:cNvPr id="11" name="TextBox 10"/>
            <p:cNvSpPr txBox="1"/>
            <p:nvPr/>
          </p:nvSpPr>
          <p:spPr>
            <a:xfrm>
              <a:off x="7086600" y="4495800"/>
              <a:ext cx="535724" cy="923330"/>
            </a:xfrm>
            <a:prstGeom prst="rect">
              <a:avLst/>
            </a:prstGeom>
            <a:noFill/>
          </p:spPr>
          <p:txBody>
            <a:bodyPr wrap="none" rtlCol="0">
              <a:spAutoFit/>
            </a:bodyPr>
            <a:lstStyle/>
            <a:p>
              <a:r>
                <a:rPr lang="en-US" sz="5400" b="1" dirty="0" smtClean="0"/>
                <a:t>2</a:t>
              </a:r>
              <a:endParaRPr lang="en-US" sz="5400" b="1" dirty="0"/>
            </a:p>
          </p:txBody>
        </p:sp>
        <p:sp>
          <p:nvSpPr>
            <p:cNvPr id="16" name="Vertical Scroll 15"/>
            <p:cNvSpPr/>
            <p:nvPr/>
          </p:nvSpPr>
          <p:spPr>
            <a:xfrm>
              <a:off x="7391400" y="4957464"/>
              <a:ext cx="1791137" cy="1519536"/>
            </a:xfrm>
            <a:prstGeom prst="verticalScroll">
              <a:avLst/>
            </a:prstGeom>
            <a:solidFill>
              <a:srgbClr val="FFFF99"/>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200" b="1" dirty="0">
                <a:solidFill>
                  <a:schemeClr val="bg1"/>
                </a:solidFill>
              </a:endParaRPr>
            </a:p>
          </p:txBody>
        </p:sp>
        <p:sp>
          <p:nvSpPr>
            <p:cNvPr id="15" name="TextBox 14"/>
            <p:cNvSpPr txBox="1"/>
            <p:nvPr/>
          </p:nvSpPr>
          <p:spPr>
            <a:xfrm>
              <a:off x="7315200" y="5334000"/>
              <a:ext cx="1943537" cy="707886"/>
            </a:xfrm>
            <a:prstGeom prst="rect">
              <a:avLst/>
            </a:prstGeom>
            <a:noFill/>
          </p:spPr>
          <p:txBody>
            <a:bodyPr wrap="square" rtlCol="0">
              <a:spAutoFit/>
            </a:bodyPr>
            <a:lstStyle/>
            <a:p>
              <a:pPr algn="ctr"/>
              <a:r>
                <a:rPr lang="en-US" sz="2000" b="1" dirty="0" smtClean="0"/>
                <a:t>US</a:t>
              </a:r>
            </a:p>
            <a:p>
              <a:pPr algn="ctr"/>
              <a:r>
                <a:rPr lang="en-US" sz="2000" b="1" dirty="0" smtClean="0"/>
                <a:t>Constitution</a:t>
              </a:r>
              <a:endParaRPr lang="en-US" sz="2000" b="1" dirty="0"/>
            </a:p>
          </p:txBody>
        </p:sp>
      </p:grpSp>
      <p:grpSp>
        <p:nvGrpSpPr>
          <p:cNvPr id="20" name="Group 19"/>
          <p:cNvGrpSpPr/>
          <p:nvPr/>
        </p:nvGrpSpPr>
        <p:grpSpPr>
          <a:xfrm>
            <a:off x="5524500" y="4461072"/>
            <a:ext cx="3200399" cy="2057400"/>
            <a:chOff x="762001" y="4343401"/>
            <a:chExt cx="3200399" cy="2057400"/>
          </a:xfrm>
        </p:grpSpPr>
        <p:pic>
          <p:nvPicPr>
            <p:cNvPr id="1026" name="Picture 2" descr="http://upload.wikimedia.org/wikipedia/en/thumb/c/c2/Peter_Griffin.png/220px-Peter_Griff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1" y="4648200"/>
              <a:ext cx="1157512" cy="16831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oston.com/business/ticker/homer6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9509" y="4343401"/>
              <a:ext cx="1672891" cy="2057400"/>
            </a:xfrm>
            <a:prstGeom prst="rect">
              <a:avLst/>
            </a:prstGeom>
            <a:noFill/>
            <a:extLst>
              <a:ext uri="{909E8E84-426E-40DD-AFC4-6F175D3DCCD1}">
                <a14:hiddenFill xmlns:a14="http://schemas.microsoft.com/office/drawing/2010/main">
                  <a:solidFill>
                    <a:srgbClr val="FFFFFF"/>
                  </a:solidFill>
                </a14:hiddenFill>
              </a:ext>
            </a:extLst>
          </p:spPr>
        </p:pic>
        <p:sp>
          <p:nvSpPr>
            <p:cNvPr id="19" name="Equal 18"/>
            <p:cNvSpPr/>
            <p:nvPr/>
          </p:nvSpPr>
          <p:spPr>
            <a:xfrm>
              <a:off x="1919513" y="5029200"/>
              <a:ext cx="761999" cy="8382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30748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18"/>
                                        </p:tgtEl>
                                        <p:attrNameLst>
                                          <p:attrName>ppt_x</p:attrName>
                                        </p:attrNameLst>
                                      </p:cBhvr>
                                      <p:tavLst>
                                        <p:tav tm="0">
                                          <p:val>
                                            <p:strVal val="ppt_x"/>
                                          </p:val>
                                        </p:tav>
                                        <p:tav tm="100000">
                                          <p:val>
                                            <p:strVal val="ppt_x"/>
                                          </p:val>
                                        </p:tav>
                                      </p:tavLst>
                                    </p:anim>
                                    <p:anim calcmode="lin" valueType="num">
                                      <p:cBhvr additive="base">
                                        <p:cTn id="18" dur="500"/>
                                        <p:tgtEl>
                                          <p:spTgt spid="18"/>
                                        </p:tgtEl>
                                        <p:attrNameLst>
                                          <p:attrName>ppt_y</p:attrName>
                                        </p:attrNameLst>
                                      </p:cBhvr>
                                      <p:tavLst>
                                        <p:tav tm="0">
                                          <p:val>
                                            <p:strVal val="ppt_y"/>
                                          </p:val>
                                        </p:tav>
                                        <p:tav tm="100000">
                                          <p:val>
                                            <p:strVal val="1+ppt_h/2"/>
                                          </p:val>
                                        </p:tav>
                                      </p:tavLst>
                                    </p:anim>
                                    <p:set>
                                      <p:cBhvr>
                                        <p:cTn id="19" dur="1" fill="hold">
                                          <p:stCondLst>
                                            <p:cond delay="499"/>
                                          </p:stCondLst>
                                        </p:cTn>
                                        <p:tgtEl>
                                          <p:spTgt spid="1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20"/>
                                        </p:tgtEl>
                                        <p:attrNameLst>
                                          <p:attrName>ppt_x</p:attrName>
                                        </p:attrNameLst>
                                      </p:cBhvr>
                                      <p:tavLst>
                                        <p:tav tm="0">
                                          <p:val>
                                            <p:strVal val="ppt_x"/>
                                          </p:val>
                                        </p:tav>
                                        <p:tav tm="100000">
                                          <p:val>
                                            <p:strVal val="ppt_x"/>
                                          </p:val>
                                        </p:tav>
                                      </p:tavLst>
                                    </p:anim>
                                    <p:anim calcmode="lin" valueType="num">
                                      <p:cBhvr additive="base">
                                        <p:cTn id="35" dur="500"/>
                                        <p:tgtEl>
                                          <p:spTgt spid="20"/>
                                        </p:tgtEl>
                                        <p:attrNameLst>
                                          <p:attrName>ppt_y</p:attrName>
                                        </p:attrNameLst>
                                      </p:cBhvr>
                                      <p:tavLst>
                                        <p:tav tm="0">
                                          <p:val>
                                            <p:strVal val="ppt_y"/>
                                          </p:val>
                                        </p:tav>
                                        <p:tav tm="100000">
                                          <p:val>
                                            <p:strVal val="1+ppt_h/2"/>
                                          </p:val>
                                        </p:tav>
                                      </p:tavLst>
                                    </p:anim>
                                    <p:set>
                                      <p:cBhvr>
                                        <p:cTn id="36"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TotalTime>
  <Words>1072</Words>
  <Application>Microsoft Office PowerPoint</Application>
  <PresentationFormat>On-screen Show (4:3)</PresentationFormat>
  <Paragraphs>139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America (17-18th century)</vt:lpstr>
      <vt:lpstr>PowerPoint Presentation</vt:lpstr>
      <vt:lpstr>PowerPoint Presentation</vt:lpstr>
      <vt:lpstr>PowerPoint Presentation</vt:lpstr>
      <vt:lpstr>PowerPoint Presentation</vt:lpstr>
      <vt:lpstr>PowerPoint Presentation</vt:lpstr>
      <vt:lpstr>Preamble</vt:lpstr>
      <vt:lpstr>Preamble: intro that states the purpose of the US gov’t</vt:lpstr>
      <vt:lpstr>US Constitution</vt:lpstr>
      <vt:lpstr>PowerPoint Presentation</vt:lpstr>
      <vt:lpstr>PowerPoint Presentation</vt:lpstr>
      <vt:lpstr>PowerPoint Presentation</vt:lpstr>
      <vt:lpstr>1 – 2 – 3 – 4 – 5 – 6 – 7 – 8 – 9 - 10</vt:lpstr>
      <vt:lpstr>PowerPoint Presentation</vt:lpstr>
      <vt:lpstr>PowerPoint Presentation</vt:lpstr>
      <vt:lpstr>PowerPoint Presentation</vt:lpstr>
      <vt:lpstr>1 – 2 – 3 – 4 – 5 – 6 – 7 – 8 – 9 - 10</vt:lpstr>
      <vt:lpstr>1 – 2 – 3 – 4 – 5 – 6 – 7 – 8 – 9 - 10</vt:lpstr>
      <vt:lpstr>1 – 2 – 3 – 4 – 5 – 6 – 7 – 8 – 9 - 10</vt:lpstr>
      <vt:lpstr>1 – 2 – 3 – 4 – 5 – 6 – 7 – 8 – 9 - 10</vt:lpstr>
      <vt:lpstr>1 – 2 – 3 – 4 – 5 – 6 – 7 – 8 – 9 - 10</vt:lpstr>
      <vt:lpstr>1 – 2 – 3 – 4 – 5 – 6 – 7 – 8 – 9 - 10</vt:lpstr>
      <vt:lpstr>1 – 2 – 3 – 4 – 5 – 6 – 7 – 8 – 9 - 10</vt:lpstr>
      <vt:lpstr>1 – 2 – 3 – 4 – 5 – 6 – 7 – 8 – 9 - 10</vt:lpstr>
      <vt:lpstr>1 – 2 – 3 – 4 – 5 – 6 – 7 – 8 – 9 - 10</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Structure</dc:title>
  <dc:creator>Pearce Dietrich</dc:creator>
  <cp:lastModifiedBy>Nate Greening</cp:lastModifiedBy>
  <cp:revision>28</cp:revision>
  <dcterms:created xsi:type="dcterms:W3CDTF">2013-01-31T16:33:44Z</dcterms:created>
  <dcterms:modified xsi:type="dcterms:W3CDTF">2013-10-29T12:19:24Z</dcterms:modified>
</cp:coreProperties>
</file>