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56" r:id="rId4"/>
    <p:sldId id="303" r:id="rId5"/>
    <p:sldId id="257" r:id="rId6"/>
    <p:sldId id="259" r:id="rId7"/>
    <p:sldId id="260" r:id="rId8"/>
    <p:sldId id="262" r:id="rId9"/>
    <p:sldId id="258" r:id="rId10"/>
    <p:sldId id="264" r:id="rId11"/>
    <p:sldId id="263" r:id="rId12"/>
    <p:sldId id="267" r:id="rId13"/>
    <p:sldId id="266" r:id="rId14"/>
    <p:sldId id="265" r:id="rId15"/>
    <p:sldId id="268" r:id="rId16"/>
    <p:sldId id="269" r:id="rId17"/>
    <p:sldId id="274" r:id="rId18"/>
    <p:sldId id="276" r:id="rId19"/>
    <p:sldId id="273" r:id="rId20"/>
    <p:sldId id="271" r:id="rId21"/>
    <p:sldId id="270" r:id="rId22"/>
    <p:sldId id="27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6" autoAdjust="0"/>
  </p:normalViewPr>
  <p:slideViewPr>
    <p:cSldViewPr>
      <p:cViewPr>
        <p:scale>
          <a:sx n="64" d="100"/>
          <a:sy n="64" d="100"/>
        </p:scale>
        <p:origin x="-34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3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9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9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1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8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1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F7F5-5D4F-4FA7-B924-3A09A412C82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6EB5-AED4-4145-9073-07224932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9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 b="6250"/>
          <a:stretch/>
        </p:blipFill>
        <p:spPr bwMode="auto">
          <a:xfrm>
            <a:off x="-16891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Common Exam in </a:t>
            </a:r>
            <a:r>
              <a:rPr lang="en-US" sz="3600" dirty="0" smtClean="0"/>
              <a:t>7 </a:t>
            </a:r>
            <a:r>
              <a:rPr lang="en-US" sz="3600" dirty="0" smtClean="0"/>
              <a:t>days! </a:t>
            </a:r>
            <a:r>
              <a:rPr lang="en-US" b="1" dirty="0" smtClean="0"/>
              <a:t>Study at Home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 rot="21122960">
            <a:off x="4658098" y="2502774"/>
            <a:ext cx="3260573" cy="18158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Visit all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Play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Look at Flash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Watch Videos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22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friends are going to the beach. The total trip will costs $200.</a:t>
            </a:r>
          </a:p>
          <a:p>
            <a:pPr lvl="1"/>
            <a:r>
              <a:rPr lang="en-US" b="1" dirty="0" smtClean="0"/>
              <a:t>Go! </a:t>
            </a:r>
            <a:r>
              <a:rPr lang="en-US" dirty="0" smtClean="0"/>
              <a:t>Deduct $200</a:t>
            </a:r>
          </a:p>
          <a:p>
            <a:pPr lvl="1"/>
            <a:r>
              <a:rPr lang="en-US" b="1" dirty="0" smtClean="0"/>
              <a:t>Stay home.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Save </a:t>
            </a:r>
            <a:r>
              <a:rPr lang="en-US" dirty="0" smtClean="0"/>
              <a:t>your Left over money in a Bank Account</a:t>
            </a:r>
          </a:p>
          <a:p>
            <a:r>
              <a:rPr lang="en-US" b="1" dirty="0" smtClean="0"/>
              <a:t>Invest </a:t>
            </a:r>
            <a:r>
              <a:rPr lang="en-US" dirty="0" smtClean="0"/>
              <a:t>your left over money in Tech Company</a:t>
            </a:r>
          </a:p>
          <a:p>
            <a:r>
              <a:rPr lang="en-US" b="1" dirty="0"/>
              <a:t>Cash</a:t>
            </a:r>
            <a:r>
              <a:rPr lang="en-US" dirty="0"/>
              <a:t> out your </a:t>
            </a:r>
            <a:r>
              <a:rPr lang="en-US" dirty="0" smtClean="0"/>
              <a:t>investment</a:t>
            </a:r>
          </a:p>
          <a:p>
            <a:r>
              <a:rPr lang="en-US" b="1" dirty="0" smtClean="0"/>
              <a:t>Spend </a:t>
            </a:r>
            <a:r>
              <a:rPr lang="en-US" dirty="0" smtClean="0"/>
              <a:t>your left over money</a:t>
            </a:r>
          </a:p>
          <a:p>
            <a:r>
              <a:rPr lang="en-US" b="1" dirty="0" smtClean="0"/>
              <a:t>Donate</a:t>
            </a:r>
            <a:r>
              <a:rPr lang="en-US" dirty="0" smtClean="0"/>
              <a:t> your left over money to charity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…write down on your sheet of paper what you choose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June </a:t>
            </a:r>
            <a:r>
              <a:rPr lang="en-US" b="1" dirty="0"/>
              <a:t>Chance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D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…write down on your sheet of paper what you choose to do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79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June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You have a baby congrats! It costs $300  a month.</a:t>
            </a:r>
          </a:p>
          <a:p>
            <a:r>
              <a:rPr lang="en-US" b="1" dirty="0" smtClean="0"/>
              <a:t>B </a:t>
            </a:r>
            <a:r>
              <a:rPr lang="en-US" dirty="0" smtClean="0"/>
              <a:t>– You paid your bills late. You Credit Score went down it’s rated as - </a:t>
            </a:r>
            <a:r>
              <a:rPr lang="en-US" b="1" dirty="0" smtClean="0"/>
              <a:t>BAD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 – </a:t>
            </a:r>
            <a:r>
              <a:rPr lang="en-US" dirty="0"/>
              <a:t>You paid your bills </a:t>
            </a:r>
            <a:r>
              <a:rPr lang="en-US" dirty="0" smtClean="0"/>
              <a:t>on time. </a:t>
            </a:r>
            <a:r>
              <a:rPr lang="en-US" dirty="0"/>
              <a:t>You Credit Score went down it’s rated as - </a:t>
            </a:r>
            <a:r>
              <a:rPr lang="en-US" b="1" dirty="0" smtClean="0"/>
              <a:t>Good</a:t>
            </a:r>
            <a:endParaRPr lang="en-US" b="1" dirty="0"/>
          </a:p>
          <a:p>
            <a:r>
              <a:rPr lang="en-US" b="1" dirty="0" smtClean="0"/>
              <a:t>D </a:t>
            </a:r>
            <a:r>
              <a:rPr lang="en-US" dirty="0" smtClean="0"/>
              <a:t>– You got a raise. Add $100 to your mo. salary.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56388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 $2000 </a:t>
            </a:r>
            <a:r>
              <a:rPr lang="en-US" sz="2400" dirty="0" smtClean="0"/>
              <a:t>(monthly paycheck July)</a:t>
            </a:r>
          </a:p>
          <a:p>
            <a:pPr marL="0" indent="0">
              <a:buNone/>
            </a:pPr>
            <a:r>
              <a:rPr lang="en-US" sz="2400" u="sng" dirty="0" smtClean="0"/>
              <a:t>- Monthly Rent - July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$ after rent</a:t>
            </a:r>
          </a:p>
          <a:p>
            <a:pPr marL="0" indent="0">
              <a:buNone/>
            </a:pPr>
            <a:r>
              <a:rPr lang="en-US" sz="2400" u="sng" dirty="0" smtClean="0"/>
              <a:t>- Monthly Car Payment - July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$ after car &amp; rent</a:t>
            </a:r>
          </a:p>
          <a:p>
            <a:pPr marL="0" indent="0">
              <a:buNone/>
            </a:pPr>
            <a:r>
              <a:rPr lang="en-US" sz="2400" u="sng" dirty="0" smtClean="0"/>
              <a:t>- $300 monthly bills - July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$ after car, rent, and bills</a:t>
            </a:r>
          </a:p>
          <a:p>
            <a:pPr marL="0" indent="0">
              <a:buNone/>
            </a:pPr>
            <a:r>
              <a:rPr lang="en-US" sz="2400" u="sng" dirty="0"/>
              <a:t>- $300 baby cost  </a:t>
            </a:r>
            <a:r>
              <a:rPr lang="en-US" sz="2400" u="sng" dirty="0" smtClean="0"/>
              <a:t>July </a:t>
            </a:r>
            <a:r>
              <a:rPr lang="en-US" sz="2400" u="sng" dirty="0"/>
              <a:t>(if you have a baby)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0251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Move</a:t>
            </a:r>
            <a:r>
              <a:rPr lang="en-US" dirty="0" smtClean="0"/>
              <a:t> to a cheaper or better apartment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…you can move to any apt you want. Change the price on next month’s rent.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Trade in</a:t>
            </a:r>
            <a:r>
              <a:rPr lang="en-US" dirty="0" smtClean="0"/>
              <a:t> your car for another car</a:t>
            </a:r>
          </a:p>
          <a:p>
            <a:pPr lvl="1"/>
            <a:r>
              <a:rPr lang="en-US" dirty="0" smtClean="0"/>
              <a:t>Increase your monthly bill</a:t>
            </a:r>
          </a:p>
          <a:p>
            <a:pPr lvl="1"/>
            <a:r>
              <a:rPr lang="en-US" dirty="0" smtClean="0"/>
              <a:t>Decrease your monthly bill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…you can </a:t>
            </a:r>
            <a:r>
              <a:rPr lang="en-US" dirty="0" smtClean="0"/>
              <a:t>buy any car you want</a:t>
            </a:r>
            <a:r>
              <a:rPr lang="en-US" dirty="0"/>
              <a:t>. Change the price on next month’s </a:t>
            </a:r>
            <a:r>
              <a:rPr lang="en-US" dirty="0" smtClean="0"/>
              <a:t>payment.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you throw a 4</a:t>
            </a:r>
            <a:r>
              <a:rPr lang="en-US" baseline="30000" dirty="0" smtClean="0"/>
              <a:t>th</a:t>
            </a:r>
            <a:r>
              <a:rPr lang="en-US" dirty="0" smtClean="0"/>
              <a:t> of July party?</a:t>
            </a:r>
          </a:p>
          <a:p>
            <a:pPr lvl="1"/>
            <a:r>
              <a:rPr lang="en-US" dirty="0" smtClean="0"/>
              <a:t>Yes – deduct $200 for fireworks</a:t>
            </a:r>
          </a:p>
          <a:p>
            <a:pPr lvl="1"/>
            <a:r>
              <a:rPr lang="en-US" dirty="0" smtClean="0"/>
              <a:t>No – deduct 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Save </a:t>
            </a:r>
            <a:r>
              <a:rPr lang="en-US" dirty="0" smtClean="0"/>
              <a:t>your Left over money in a Bank Account</a:t>
            </a:r>
          </a:p>
          <a:p>
            <a:r>
              <a:rPr lang="en-US" b="1" dirty="0" smtClean="0"/>
              <a:t>Invest </a:t>
            </a:r>
            <a:r>
              <a:rPr lang="en-US" dirty="0" smtClean="0"/>
              <a:t>your left over money in Tech Company</a:t>
            </a:r>
          </a:p>
          <a:p>
            <a:r>
              <a:rPr lang="en-US" b="1" dirty="0"/>
              <a:t>Cash</a:t>
            </a:r>
            <a:r>
              <a:rPr lang="en-US" dirty="0"/>
              <a:t> out your </a:t>
            </a:r>
            <a:r>
              <a:rPr lang="en-US" dirty="0" smtClean="0"/>
              <a:t>investment</a:t>
            </a:r>
          </a:p>
          <a:p>
            <a:r>
              <a:rPr lang="en-US" b="1" dirty="0" smtClean="0"/>
              <a:t>Spend </a:t>
            </a:r>
            <a:r>
              <a:rPr lang="en-US" dirty="0" smtClean="0"/>
              <a:t>your left over money</a:t>
            </a:r>
          </a:p>
          <a:p>
            <a:r>
              <a:rPr lang="en-US" b="1" dirty="0" smtClean="0"/>
              <a:t>Donate</a:t>
            </a:r>
            <a:r>
              <a:rPr lang="en-US" dirty="0" smtClean="0"/>
              <a:t> your left over money to charity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…write down on your sheet of paper what you choose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July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D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…write down on your sheet of paper what you choose to do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40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11302" r="3938" b="6250"/>
          <a:stretch/>
        </p:blipFill>
        <p:spPr bwMode="auto">
          <a:xfrm>
            <a:off x="7307" y="816280"/>
            <a:ext cx="9144000" cy="603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7" y="0"/>
            <a:ext cx="913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Extra Credit – </a:t>
            </a:r>
            <a:r>
              <a:rPr lang="en-US" sz="2800" dirty="0" smtClean="0"/>
              <a:t>go to my site. Take practice tests. Grade it.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 rot="7972725">
            <a:off x="2715706" y="1839158"/>
            <a:ext cx="1828800" cy="1066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July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If you have a </a:t>
            </a:r>
            <a:r>
              <a:rPr lang="en-US" b="1" dirty="0" smtClean="0"/>
              <a:t>Good</a:t>
            </a:r>
            <a:r>
              <a:rPr lang="en-US" dirty="0" smtClean="0"/>
              <a:t> credit score, you were offered a new job. Add $500 to your monthly salary</a:t>
            </a:r>
          </a:p>
          <a:p>
            <a:r>
              <a:rPr lang="en-US" b="1" dirty="0" smtClean="0"/>
              <a:t>B </a:t>
            </a:r>
            <a:r>
              <a:rPr lang="en-US" dirty="0" smtClean="0"/>
              <a:t>– If you had a 4</a:t>
            </a:r>
            <a:r>
              <a:rPr lang="en-US" baseline="30000" dirty="0" smtClean="0"/>
              <a:t>th</a:t>
            </a:r>
            <a:r>
              <a:rPr lang="en-US" dirty="0" smtClean="0"/>
              <a:t> of July party, you met new friends (networking). Your new connection found you better job. You make $3000 a month.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 – If you live in an apt. with rent lower than $700. You were robbed. Subtract $500.</a:t>
            </a:r>
            <a:endParaRPr lang="en-US" b="1" dirty="0"/>
          </a:p>
          <a:p>
            <a:r>
              <a:rPr lang="en-US" b="1" dirty="0" smtClean="0"/>
              <a:t>D </a:t>
            </a:r>
            <a:r>
              <a:rPr lang="en-US" dirty="0" smtClean="0"/>
              <a:t>– If you have a baby, your baby got sick. Subtract $500 for an ER visit.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8674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 $2000 </a:t>
            </a:r>
            <a:r>
              <a:rPr lang="en-US" sz="2400" dirty="0" smtClean="0"/>
              <a:t>(monthly paycheck - August)</a:t>
            </a:r>
          </a:p>
          <a:p>
            <a:pPr marL="0" indent="0">
              <a:buNone/>
            </a:pPr>
            <a:r>
              <a:rPr lang="en-US" sz="2400" u="sng" dirty="0" smtClean="0"/>
              <a:t>- Monthly Rent  August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$ after rent</a:t>
            </a:r>
          </a:p>
          <a:p>
            <a:pPr marL="0" indent="0">
              <a:buNone/>
            </a:pPr>
            <a:r>
              <a:rPr lang="en-US" sz="2400" u="sng" dirty="0" smtClean="0"/>
              <a:t>- Monthly Car Payment  August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$ after car &amp; rent</a:t>
            </a:r>
          </a:p>
          <a:p>
            <a:pPr marL="0" indent="0">
              <a:buNone/>
            </a:pPr>
            <a:r>
              <a:rPr lang="en-US" sz="2400" u="sng" dirty="0" smtClean="0"/>
              <a:t>- $300 monthly bills  August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$ after </a:t>
            </a:r>
            <a:r>
              <a:rPr lang="en-US" sz="2400" dirty="0" smtClean="0"/>
              <a:t>car, rent, and bills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- $300 </a:t>
            </a:r>
            <a:r>
              <a:rPr lang="en-US" sz="2400" u="sng" dirty="0" smtClean="0"/>
              <a:t>baby cost  August (if you have a baby)</a:t>
            </a:r>
            <a:endParaRPr lang="en-US" sz="2400" u="sng" dirty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41691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You have been offered a </a:t>
            </a:r>
            <a:r>
              <a:rPr lang="en-US" b="1" dirty="0" smtClean="0"/>
              <a:t>credit card</a:t>
            </a:r>
            <a:r>
              <a:rPr lang="en-US" dirty="0" smtClean="0"/>
              <a:t>. You can spend up to $5,000 on it. The interest rate is 20%.</a:t>
            </a:r>
          </a:p>
          <a:p>
            <a:pPr lvl="1"/>
            <a:r>
              <a:rPr lang="en-US" dirty="0" smtClean="0"/>
              <a:t>Take it – you need help paying your monthly budget</a:t>
            </a:r>
          </a:p>
          <a:p>
            <a:pPr lvl="1"/>
            <a:r>
              <a:rPr lang="en-US" dirty="0" smtClean="0"/>
              <a:t>Do not take it – the interest rate is too high.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Save </a:t>
            </a:r>
            <a:r>
              <a:rPr lang="en-US" dirty="0" smtClean="0"/>
              <a:t>your Left over money in a Bank Account</a:t>
            </a:r>
          </a:p>
          <a:p>
            <a:r>
              <a:rPr lang="en-US" b="1" dirty="0" smtClean="0"/>
              <a:t>Invest </a:t>
            </a:r>
            <a:r>
              <a:rPr lang="en-US" dirty="0" smtClean="0"/>
              <a:t>your left over money in Tech Company</a:t>
            </a:r>
          </a:p>
          <a:p>
            <a:r>
              <a:rPr lang="en-US" b="1" dirty="0"/>
              <a:t>Cash</a:t>
            </a:r>
            <a:r>
              <a:rPr lang="en-US" dirty="0"/>
              <a:t> out your </a:t>
            </a:r>
            <a:r>
              <a:rPr lang="en-US" dirty="0" smtClean="0"/>
              <a:t>investment</a:t>
            </a:r>
          </a:p>
          <a:p>
            <a:r>
              <a:rPr lang="en-US" b="1" dirty="0" smtClean="0"/>
              <a:t>Spend </a:t>
            </a:r>
            <a:r>
              <a:rPr lang="en-US" dirty="0" smtClean="0"/>
              <a:t>your left over money</a:t>
            </a:r>
          </a:p>
          <a:p>
            <a:r>
              <a:rPr lang="en-US" b="1" dirty="0" smtClean="0"/>
              <a:t>Donate</a:t>
            </a:r>
            <a:r>
              <a:rPr lang="en-US" dirty="0" smtClean="0"/>
              <a:t> your left over money to charity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…write down on your sheet of paper what you choose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August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D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…write down on your sheet of paper what you choose to do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51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August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If you invested, The stock market price of the Tech company is booming. Multiply your invest by 5.</a:t>
            </a:r>
          </a:p>
          <a:p>
            <a:r>
              <a:rPr lang="en-US" b="1" dirty="0" smtClean="0"/>
              <a:t>B </a:t>
            </a:r>
            <a:r>
              <a:rPr lang="en-US" dirty="0" smtClean="0"/>
              <a:t>– If you did not go to the beach, you are too stressed out. It shows at work. Your monthly salary is now $300 less.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 – Your mother has fallen behind on her bills. Deduct $1000. </a:t>
            </a:r>
            <a:r>
              <a:rPr lang="en-US" b="1" dirty="0" smtClean="0"/>
              <a:t>If you do not</a:t>
            </a:r>
            <a:r>
              <a:rPr lang="en-US" dirty="0" smtClean="0"/>
              <a:t> have the money, your mother lives with you and deduct $300 each month.</a:t>
            </a:r>
            <a:endParaRPr lang="en-US" b="1" dirty="0"/>
          </a:p>
          <a:p>
            <a:r>
              <a:rPr lang="en-US" b="1" dirty="0" smtClean="0"/>
              <a:t>D </a:t>
            </a:r>
            <a:r>
              <a:rPr lang="en-US" dirty="0" smtClean="0"/>
              <a:t>– If you have a baby, your baby won a prettiest baby contest. Add $250.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 $2000 </a:t>
            </a:r>
            <a:r>
              <a:rPr lang="en-US" sz="2400" dirty="0" smtClean="0"/>
              <a:t>(monthly paycheck - September)</a:t>
            </a:r>
          </a:p>
          <a:p>
            <a:pPr marL="0" indent="0">
              <a:buNone/>
            </a:pPr>
            <a:r>
              <a:rPr lang="en-US" sz="2400" u="sng" dirty="0" smtClean="0"/>
              <a:t>- Monthly Rent  Sept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$ after rent</a:t>
            </a:r>
          </a:p>
          <a:p>
            <a:pPr marL="0" indent="0">
              <a:buNone/>
            </a:pPr>
            <a:r>
              <a:rPr lang="en-US" sz="2400" u="sng" dirty="0" smtClean="0"/>
              <a:t>- Monthly Car Payment  Sept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$ after car &amp; rent</a:t>
            </a:r>
          </a:p>
          <a:p>
            <a:pPr marL="0" indent="0">
              <a:buNone/>
            </a:pPr>
            <a:r>
              <a:rPr lang="en-US" sz="2400" u="sng" dirty="0" smtClean="0"/>
              <a:t>- $300 monthly bills  Sept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$ after </a:t>
            </a:r>
            <a:r>
              <a:rPr lang="en-US" sz="2400" dirty="0" smtClean="0"/>
              <a:t>car, rent, and bills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- $300 </a:t>
            </a:r>
            <a:r>
              <a:rPr lang="en-US" sz="2400" u="sng" dirty="0" smtClean="0"/>
              <a:t>baby cost  Sept (if you have a baby)</a:t>
            </a:r>
            <a:endParaRPr lang="en-US" sz="2400" u="sng" dirty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42673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The Jay-Z and Beyoncé “on the run” tour comes to town.</a:t>
            </a:r>
          </a:p>
          <a:p>
            <a:pPr lvl="1"/>
            <a:r>
              <a:rPr lang="en-US" dirty="0" smtClean="0"/>
              <a:t>By Front Row Seats for you and a friend - $250</a:t>
            </a:r>
          </a:p>
          <a:p>
            <a:pPr lvl="1"/>
            <a:r>
              <a:rPr lang="en-US" dirty="0" smtClean="0"/>
              <a:t>By Upper Level Seats - $100</a:t>
            </a:r>
          </a:p>
          <a:p>
            <a:pPr lvl="1"/>
            <a:r>
              <a:rPr lang="en-US" dirty="0" smtClean="0"/>
              <a:t>Save your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Save </a:t>
            </a:r>
            <a:r>
              <a:rPr lang="en-US" dirty="0" smtClean="0"/>
              <a:t>your left over money in a Bank Account</a:t>
            </a:r>
          </a:p>
          <a:p>
            <a:r>
              <a:rPr lang="en-US" b="1" dirty="0" smtClean="0"/>
              <a:t>Invest </a:t>
            </a:r>
            <a:r>
              <a:rPr lang="en-US" dirty="0" smtClean="0"/>
              <a:t>your left over money in Tech Company</a:t>
            </a:r>
          </a:p>
          <a:p>
            <a:r>
              <a:rPr lang="en-US" b="1" dirty="0" smtClean="0"/>
              <a:t>Cash</a:t>
            </a:r>
            <a:r>
              <a:rPr lang="en-US" dirty="0" smtClean="0"/>
              <a:t> out your investment</a:t>
            </a:r>
          </a:p>
          <a:p>
            <a:r>
              <a:rPr lang="en-US" b="1" dirty="0" smtClean="0"/>
              <a:t>Spend </a:t>
            </a:r>
            <a:r>
              <a:rPr lang="en-US" dirty="0" smtClean="0"/>
              <a:t>your left over money</a:t>
            </a:r>
          </a:p>
          <a:p>
            <a:r>
              <a:rPr lang="en-US" b="1" dirty="0" smtClean="0"/>
              <a:t>Donate</a:t>
            </a:r>
            <a:r>
              <a:rPr lang="en-US" dirty="0" smtClean="0"/>
              <a:t> your left over money to charity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…write down on your sheet of paper what you choose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September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D</a:t>
            </a:r>
          </a:p>
          <a:p>
            <a:r>
              <a:rPr lang="en-US" b="1" dirty="0"/>
              <a:t>E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…write down on your sheet of paper what you choose to do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1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7145"/>
            <a:ext cx="87630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8.E.1.3</a:t>
            </a:r>
            <a:r>
              <a:rPr lang="en-US" sz="2400" dirty="0" smtClean="0"/>
              <a:t> Explain how </a:t>
            </a:r>
            <a:r>
              <a:rPr lang="en-US" sz="2400" b="1" dirty="0" smtClean="0"/>
              <a:t>quality of life </a:t>
            </a:r>
            <a:r>
              <a:rPr lang="en-US" sz="2400" dirty="0" smtClean="0"/>
              <a:t>is impacted by </a:t>
            </a:r>
            <a:r>
              <a:rPr lang="en-US" sz="2400" b="1" dirty="0" smtClean="0"/>
              <a:t>personal financial choices</a:t>
            </a:r>
            <a:r>
              <a:rPr lang="en-US" sz="2400" dirty="0" smtClean="0"/>
              <a:t> (e.g. </a:t>
            </a:r>
            <a:r>
              <a:rPr lang="en-US" sz="2400" i="1" dirty="0" smtClean="0"/>
              <a:t>credit</a:t>
            </a:r>
            <a:r>
              <a:rPr lang="en-US" sz="2400" dirty="0" smtClean="0"/>
              <a:t>, </a:t>
            </a:r>
            <a:r>
              <a:rPr lang="en-US" sz="2400" i="1" dirty="0" smtClean="0"/>
              <a:t>savings</a:t>
            </a:r>
            <a:r>
              <a:rPr lang="en-US" sz="2400" dirty="0" smtClean="0"/>
              <a:t>, </a:t>
            </a:r>
            <a:r>
              <a:rPr lang="en-US" sz="2400" i="1" dirty="0" smtClean="0"/>
              <a:t>investing</a:t>
            </a:r>
            <a:r>
              <a:rPr lang="en-US" sz="2400" dirty="0" smtClean="0"/>
              <a:t>, </a:t>
            </a:r>
            <a:r>
              <a:rPr lang="en-US" sz="2400" i="1" dirty="0" smtClean="0"/>
              <a:t>borrowing</a:t>
            </a:r>
            <a:r>
              <a:rPr lang="en-US" sz="2400" dirty="0" smtClean="0"/>
              <a:t> and </a:t>
            </a:r>
            <a:r>
              <a:rPr lang="en-US" sz="2400" i="1" dirty="0" smtClean="0"/>
              <a:t>giving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b="1" dirty="0" smtClean="0"/>
              <a:t>The student will understand that: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Responsible</a:t>
            </a:r>
            <a:r>
              <a:rPr lang="en-US" sz="2400" dirty="0" smtClean="0"/>
              <a:t> use of </a:t>
            </a:r>
            <a:r>
              <a:rPr lang="en-US" sz="2400" u="sng" dirty="0" smtClean="0"/>
              <a:t>credit</a:t>
            </a:r>
            <a:r>
              <a:rPr lang="en-US" sz="2400" dirty="0" smtClean="0"/>
              <a:t> and </a:t>
            </a:r>
            <a:r>
              <a:rPr lang="en-US" sz="2400" u="sng" dirty="0" smtClean="0"/>
              <a:t>borrowing</a:t>
            </a:r>
            <a:r>
              <a:rPr lang="en-US" sz="2400" dirty="0" smtClean="0"/>
              <a:t> as well as consistency in </a:t>
            </a:r>
            <a:r>
              <a:rPr lang="en-US" sz="2400" u="sng" dirty="0" smtClean="0"/>
              <a:t>saving</a:t>
            </a:r>
            <a:r>
              <a:rPr lang="en-US" sz="2400" dirty="0" smtClean="0"/>
              <a:t> and </a:t>
            </a:r>
            <a:r>
              <a:rPr lang="en-US" sz="2400" u="sng" dirty="0" smtClean="0"/>
              <a:t>investing</a:t>
            </a:r>
            <a:r>
              <a:rPr lang="en-US" sz="2400" dirty="0" smtClean="0"/>
              <a:t> increases the likelihood of a higher standard of living and better quality of life </a:t>
            </a:r>
            <a:r>
              <a:rPr lang="en-US" sz="2400" i="1" dirty="0" smtClean="0"/>
              <a:t>in the future</a:t>
            </a:r>
            <a:r>
              <a:rPr lang="en-US" sz="2400" dirty="0" smtClean="0"/>
              <a:t>. </a:t>
            </a:r>
          </a:p>
          <a:p>
            <a:r>
              <a:rPr lang="en-US" sz="1100" dirty="0" smtClean="0"/>
              <a:t>    </a:t>
            </a:r>
            <a:endParaRPr lang="en-US" sz="10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Bad economic decisions </a:t>
            </a:r>
            <a:r>
              <a:rPr lang="en-US" sz="2400" dirty="0" smtClean="0"/>
              <a:t>may </a:t>
            </a:r>
            <a:r>
              <a:rPr lang="en-US" sz="2400" b="1" dirty="0" smtClean="0"/>
              <a:t>negatively</a:t>
            </a:r>
            <a:r>
              <a:rPr lang="en-US" sz="2400" dirty="0" smtClean="0"/>
              <a:t> affect an individual’s ability to achieve their </a:t>
            </a:r>
            <a:r>
              <a:rPr lang="en-US" sz="2400" i="1" dirty="0" smtClean="0"/>
              <a:t>personal goals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pic>
        <p:nvPicPr>
          <p:cNvPr id="2050" name="Picture 2" descr="http://www.digitaltrends.com/wp-content/uploads/2012/07/Visa-Mastercard-credit-cards-e1387426494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8562"/>
            <a:ext cx="2929070" cy="19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3644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bankbazaar.com/guide/uploads/Equity-3-_Profitlo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46" y="2767669"/>
            <a:ext cx="2483154" cy="19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.crn.com/images/chartup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25010"/>
            <a:ext cx="1965998" cy="19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88406"/>
            <a:ext cx="3121357" cy="29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://aspanational.files.wordpress.com/2013/05/debt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57" y="3200400"/>
            <a:ext cx="2751521" cy="37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September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If you invested, The stock market price of the Tech company BUSTS. The company is bankrupt. Your investment is worth nothing.</a:t>
            </a:r>
          </a:p>
          <a:p>
            <a:r>
              <a:rPr lang="en-US" b="1" dirty="0" smtClean="0"/>
              <a:t>B </a:t>
            </a:r>
            <a:r>
              <a:rPr lang="en-US" dirty="0" smtClean="0"/>
              <a:t>– </a:t>
            </a:r>
            <a:r>
              <a:rPr lang="en-US" dirty="0"/>
              <a:t>If you invested, The stock market price of the Tech company BUSTS. The company is bankrupt. Your investment is worth nothing.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 – </a:t>
            </a:r>
            <a:r>
              <a:rPr lang="en-US" dirty="0"/>
              <a:t>If you have a </a:t>
            </a:r>
            <a:r>
              <a:rPr lang="en-US" dirty="0" smtClean="0"/>
              <a:t>baby, You’re upset with your babies daycare, you find a new daycare. Pay $400 a month for your baby.</a:t>
            </a:r>
            <a:endParaRPr lang="en-US" b="1" dirty="0"/>
          </a:p>
          <a:p>
            <a:r>
              <a:rPr lang="en-US" b="1" dirty="0" smtClean="0"/>
              <a:t>D </a:t>
            </a:r>
            <a:r>
              <a:rPr lang="en-US" dirty="0" smtClean="0"/>
              <a:t>– If your apartment is under $900, </a:t>
            </a:r>
            <a:r>
              <a:rPr lang="en-US" dirty="0"/>
              <a:t>y</a:t>
            </a:r>
            <a:r>
              <a:rPr lang="en-US" dirty="0" smtClean="0"/>
              <a:t>our apartment floods. You must pay for the damages. You owe $2500.</a:t>
            </a:r>
          </a:p>
          <a:p>
            <a:r>
              <a:rPr lang="en-US" b="1" dirty="0" smtClean="0"/>
              <a:t>E </a:t>
            </a:r>
            <a:r>
              <a:rPr lang="en-US" dirty="0" smtClean="0"/>
              <a:t>– If you have a credit card, the company noticed that you have a good record of paying your bills. They have lowered you interest rate to 8%.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 $2000 </a:t>
            </a:r>
            <a:r>
              <a:rPr lang="en-US" sz="2400" dirty="0" smtClean="0"/>
              <a:t>(monthly paycheck - October)</a:t>
            </a:r>
          </a:p>
          <a:p>
            <a:pPr marL="0" indent="0">
              <a:buNone/>
            </a:pPr>
            <a:r>
              <a:rPr lang="en-US" sz="2400" u="sng" dirty="0" smtClean="0"/>
              <a:t>- Monthly Rent  Oct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$ after rent</a:t>
            </a:r>
          </a:p>
          <a:p>
            <a:pPr marL="0" indent="0">
              <a:buNone/>
            </a:pPr>
            <a:r>
              <a:rPr lang="en-US" sz="2400" u="sng" dirty="0" smtClean="0"/>
              <a:t>- Monthly Car Payment  Oct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$ after car &amp; rent</a:t>
            </a:r>
          </a:p>
          <a:p>
            <a:pPr marL="0" indent="0">
              <a:buNone/>
            </a:pPr>
            <a:r>
              <a:rPr lang="en-US" sz="2400" u="sng" dirty="0" smtClean="0"/>
              <a:t>- $300 monthly bills  Oct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$ after </a:t>
            </a:r>
            <a:r>
              <a:rPr lang="en-US" sz="2400" dirty="0" smtClean="0"/>
              <a:t>car, rent, and bills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- $300 </a:t>
            </a:r>
            <a:r>
              <a:rPr lang="en-US" sz="2400" u="sng" dirty="0" smtClean="0"/>
              <a:t>baby cost  Oct (if you have a baby)</a:t>
            </a:r>
            <a:endParaRPr lang="en-US" sz="2400" u="sng" dirty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8064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Tickets to an NFL game.</a:t>
            </a:r>
          </a:p>
          <a:p>
            <a:pPr lvl="1"/>
            <a:r>
              <a:rPr lang="en-US" dirty="0" smtClean="0"/>
              <a:t>$400</a:t>
            </a:r>
          </a:p>
          <a:p>
            <a:pPr lvl="1"/>
            <a:r>
              <a:rPr lang="en-US" dirty="0" smtClean="0"/>
              <a:t>I’ll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Save </a:t>
            </a:r>
            <a:r>
              <a:rPr lang="en-US" dirty="0" smtClean="0"/>
              <a:t>your left over money in a Bank Account</a:t>
            </a:r>
          </a:p>
          <a:p>
            <a:r>
              <a:rPr lang="en-US" b="1" dirty="0" smtClean="0"/>
              <a:t>Invest </a:t>
            </a:r>
            <a:r>
              <a:rPr lang="en-US" dirty="0" smtClean="0"/>
              <a:t>your left over money in Medical Company</a:t>
            </a:r>
          </a:p>
          <a:p>
            <a:r>
              <a:rPr lang="en-US" b="1" dirty="0" smtClean="0"/>
              <a:t>Invest</a:t>
            </a:r>
            <a:r>
              <a:rPr lang="en-US" dirty="0" smtClean="0"/>
              <a:t> your money in a Tech Company</a:t>
            </a:r>
          </a:p>
          <a:p>
            <a:r>
              <a:rPr lang="en-US" b="1" dirty="0" smtClean="0"/>
              <a:t>Cash</a:t>
            </a:r>
            <a:r>
              <a:rPr lang="en-US" dirty="0" smtClean="0"/>
              <a:t> out your investment</a:t>
            </a:r>
          </a:p>
          <a:p>
            <a:r>
              <a:rPr lang="en-US" b="1" dirty="0" smtClean="0"/>
              <a:t>Spend </a:t>
            </a:r>
            <a:r>
              <a:rPr lang="en-US" dirty="0" smtClean="0"/>
              <a:t>your left over money</a:t>
            </a:r>
          </a:p>
          <a:p>
            <a:r>
              <a:rPr lang="en-US" b="1" dirty="0" smtClean="0"/>
              <a:t>Donate</a:t>
            </a:r>
            <a:r>
              <a:rPr lang="en-US" dirty="0" smtClean="0"/>
              <a:t> your left over money to charity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…write down on your sheet of paper what you choose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October</a:t>
            </a:r>
            <a:r>
              <a:rPr lang="en-US" b="1" dirty="0" smtClean="0"/>
              <a:t>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D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…write down on your sheet of paper what you choose to do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92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October </a:t>
            </a:r>
            <a:r>
              <a:rPr lang="en-US" b="1" dirty="0" smtClean="0"/>
              <a:t>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If you invested in a </a:t>
            </a:r>
            <a:r>
              <a:rPr lang="en-US" b="1" dirty="0" smtClean="0"/>
              <a:t>Tech</a:t>
            </a:r>
            <a:r>
              <a:rPr lang="en-US" dirty="0" smtClean="0"/>
              <a:t> company, The stock market price of the Tech company Booms. The company is worth 5 times your investment.</a:t>
            </a:r>
          </a:p>
          <a:p>
            <a:r>
              <a:rPr lang="en-US" b="1" dirty="0" smtClean="0"/>
              <a:t>B </a:t>
            </a:r>
            <a:r>
              <a:rPr lang="en-US" dirty="0" smtClean="0"/>
              <a:t>– </a:t>
            </a:r>
            <a:r>
              <a:rPr lang="en-US" dirty="0"/>
              <a:t>If you </a:t>
            </a:r>
            <a:r>
              <a:rPr lang="en-US" dirty="0" smtClean="0"/>
              <a:t>invested in a </a:t>
            </a:r>
            <a:r>
              <a:rPr lang="en-US" b="1" dirty="0" smtClean="0"/>
              <a:t>Medical </a:t>
            </a:r>
            <a:r>
              <a:rPr lang="en-US" dirty="0" smtClean="0"/>
              <a:t>company, </a:t>
            </a:r>
            <a:r>
              <a:rPr lang="en-US" dirty="0"/>
              <a:t>The stock market price </a:t>
            </a:r>
            <a:r>
              <a:rPr lang="en-US" dirty="0" smtClean="0"/>
              <a:t>increases. </a:t>
            </a:r>
            <a:r>
              <a:rPr lang="en-US" dirty="0"/>
              <a:t>The company is worth </a:t>
            </a:r>
            <a:r>
              <a:rPr lang="en-US" dirty="0" smtClean="0"/>
              <a:t>2 </a:t>
            </a:r>
            <a:r>
              <a:rPr lang="en-US" dirty="0"/>
              <a:t>times your investment.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 – </a:t>
            </a:r>
            <a:r>
              <a:rPr lang="en-US" dirty="0"/>
              <a:t>If </a:t>
            </a:r>
            <a:r>
              <a:rPr lang="en-US" dirty="0" smtClean="0"/>
              <a:t>your car is used, it breaks down. Pay $2000 to get it fixed.</a:t>
            </a:r>
            <a:endParaRPr lang="en-US" b="1" dirty="0"/>
          </a:p>
          <a:p>
            <a:r>
              <a:rPr lang="en-US" b="1" dirty="0" smtClean="0"/>
              <a:t>D </a:t>
            </a:r>
            <a:r>
              <a:rPr lang="en-US" dirty="0" smtClean="0"/>
              <a:t>– If you went to the Jay-Z concert, your boss noticed some inappropriate pictures of you at the concert. You were fired. Your new job only pays $1500 a month.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 $2000 </a:t>
            </a:r>
            <a:r>
              <a:rPr lang="en-US" sz="2400" dirty="0" smtClean="0"/>
              <a:t>(monthly paycheck - November)</a:t>
            </a:r>
          </a:p>
          <a:p>
            <a:pPr marL="0" indent="0">
              <a:buNone/>
            </a:pPr>
            <a:r>
              <a:rPr lang="en-US" sz="2400" u="sng" dirty="0" smtClean="0"/>
              <a:t>- Monthly Rent  Nov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$ after rent</a:t>
            </a:r>
          </a:p>
          <a:p>
            <a:pPr marL="0" indent="0">
              <a:buNone/>
            </a:pPr>
            <a:r>
              <a:rPr lang="en-US" sz="2400" u="sng" dirty="0" smtClean="0"/>
              <a:t>- Monthly Car Payment  Nov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$ after car &amp; rent</a:t>
            </a:r>
          </a:p>
          <a:p>
            <a:pPr marL="0" indent="0">
              <a:buNone/>
            </a:pPr>
            <a:r>
              <a:rPr lang="en-US" sz="2400" u="sng" dirty="0" smtClean="0"/>
              <a:t>- $300 monthly bills  Nov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$ after </a:t>
            </a:r>
            <a:r>
              <a:rPr lang="en-US" sz="2400" dirty="0" smtClean="0"/>
              <a:t>car, rent, and bills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- $300 </a:t>
            </a:r>
            <a:r>
              <a:rPr lang="en-US" sz="2400" u="sng" dirty="0" smtClean="0"/>
              <a:t>baby cost  Nov (if you have a baby)</a:t>
            </a:r>
            <a:endParaRPr lang="en-US" sz="2400" u="sng" dirty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78367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Tickets to an NFL game.</a:t>
            </a:r>
          </a:p>
          <a:p>
            <a:pPr lvl="1"/>
            <a:r>
              <a:rPr lang="en-US" dirty="0" smtClean="0"/>
              <a:t>$400</a:t>
            </a:r>
          </a:p>
          <a:p>
            <a:pPr lvl="1"/>
            <a:r>
              <a:rPr lang="en-US" dirty="0" smtClean="0"/>
              <a:t>I’ll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Save </a:t>
            </a:r>
            <a:r>
              <a:rPr lang="en-US" dirty="0" smtClean="0"/>
              <a:t>your left over money in a Bank Account</a:t>
            </a:r>
          </a:p>
          <a:p>
            <a:r>
              <a:rPr lang="en-US" b="1" dirty="0" smtClean="0"/>
              <a:t>Invest </a:t>
            </a:r>
            <a:r>
              <a:rPr lang="en-US" dirty="0" smtClean="0"/>
              <a:t>your left over money in Medical Company</a:t>
            </a:r>
          </a:p>
          <a:p>
            <a:r>
              <a:rPr lang="en-US" b="1" dirty="0"/>
              <a:t>Invest </a:t>
            </a:r>
            <a:r>
              <a:rPr lang="en-US" dirty="0"/>
              <a:t>your left over money in </a:t>
            </a:r>
            <a:r>
              <a:rPr lang="en-US" dirty="0" smtClean="0"/>
              <a:t>a Tech Company</a:t>
            </a:r>
          </a:p>
          <a:p>
            <a:r>
              <a:rPr lang="en-US" b="1" dirty="0" smtClean="0"/>
              <a:t>Cash</a:t>
            </a:r>
            <a:r>
              <a:rPr lang="en-US" dirty="0" smtClean="0"/>
              <a:t> out your investment</a:t>
            </a:r>
          </a:p>
          <a:p>
            <a:r>
              <a:rPr lang="en-US" b="1" dirty="0" smtClean="0"/>
              <a:t>Spend </a:t>
            </a:r>
            <a:r>
              <a:rPr lang="en-US" dirty="0" smtClean="0"/>
              <a:t>your left over money</a:t>
            </a:r>
          </a:p>
          <a:p>
            <a:r>
              <a:rPr lang="en-US" b="1" dirty="0" smtClean="0"/>
              <a:t>Donate</a:t>
            </a:r>
            <a:r>
              <a:rPr lang="en-US" dirty="0" smtClean="0"/>
              <a:t> your left over money to charity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…write down on your sheet of paper what you choose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D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…write down on your sheet of paper what you choose to do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40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7145"/>
            <a:ext cx="8763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8.E.1.3</a:t>
            </a:r>
            <a:r>
              <a:rPr lang="en-US" sz="2400" dirty="0" smtClean="0"/>
              <a:t> Explain how </a:t>
            </a:r>
            <a:r>
              <a:rPr lang="en-US" sz="2400" b="1" dirty="0" smtClean="0"/>
              <a:t>quality of life </a:t>
            </a:r>
            <a:r>
              <a:rPr lang="en-US" sz="2400" dirty="0" smtClean="0"/>
              <a:t>is impacted by </a:t>
            </a:r>
            <a:r>
              <a:rPr lang="en-US" sz="2400" b="1" dirty="0" smtClean="0"/>
              <a:t>personal financial choices</a:t>
            </a:r>
            <a:r>
              <a:rPr lang="en-US" sz="2400" dirty="0" smtClean="0"/>
              <a:t> (e.g. </a:t>
            </a:r>
            <a:r>
              <a:rPr lang="en-US" sz="2400" i="1" dirty="0" smtClean="0"/>
              <a:t>credit</a:t>
            </a:r>
            <a:r>
              <a:rPr lang="en-US" sz="2400" dirty="0" smtClean="0"/>
              <a:t>, </a:t>
            </a:r>
            <a:r>
              <a:rPr lang="en-US" sz="2400" i="1" dirty="0" smtClean="0"/>
              <a:t>savings</a:t>
            </a:r>
            <a:r>
              <a:rPr lang="en-US" sz="2400" dirty="0" smtClean="0"/>
              <a:t>, </a:t>
            </a:r>
            <a:r>
              <a:rPr lang="en-US" sz="2400" i="1" dirty="0" smtClean="0"/>
              <a:t>investing</a:t>
            </a:r>
            <a:r>
              <a:rPr lang="en-US" sz="2400" dirty="0" smtClean="0"/>
              <a:t>, </a:t>
            </a:r>
            <a:r>
              <a:rPr lang="en-US" sz="2400" i="1" dirty="0" smtClean="0"/>
              <a:t>borrowing</a:t>
            </a:r>
            <a:r>
              <a:rPr lang="en-US" sz="2400" dirty="0" smtClean="0"/>
              <a:t> and </a:t>
            </a:r>
            <a:r>
              <a:rPr lang="en-US" sz="2400" i="1" dirty="0" smtClean="0"/>
              <a:t>giving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b="1" dirty="0" smtClean="0"/>
              <a:t>The student will understand that: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Responsible</a:t>
            </a:r>
            <a:r>
              <a:rPr lang="en-US" sz="2400" dirty="0" smtClean="0"/>
              <a:t> use of </a:t>
            </a:r>
            <a:r>
              <a:rPr lang="en-US" sz="2400" u="sng" dirty="0" smtClean="0"/>
              <a:t>credit</a:t>
            </a:r>
            <a:r>
              <a:rPr lang="en-US" sz="2400" dirty="0" smtClean="0"/>
              <a:t> and </a:t>
            </a:r>
            <a:r>
              <a:rPr lang="en-US" sz="2400" u="sng" dirty="0" smtClean="0"/>
              <a:t>borrowing</a:t>
            </a:r>
            <a:r>
              <a:rPr lang="en-US" sz="2400" dirty="0" smtClean="0"/>
              <a:t> as well as consistency in </a:t>
            </a:r>
            <a:r>
              <a:rPr lang="en-US" sz="2400" u="sng" dirty="0" smtClean="0"/>
              <a:t>saving</a:t>
            </a:r>
            <a:r>
              <a:rPr lang="en-US" sz="2400" dirty="0" smtClean="0"/>
              <a:t> and </a:t>
            </a:r>
            <a:r>
              <a:rPr lang="en-US" sz="2400" u="sng" dirty="0" smtClean="0"/>
              <a:t>investing</a:t>
            </a:r>
            <a:r>
              <a:rPr lang="en-US" sz="2400" dirty="0" smtClean="0"/>
              <a:t> increases the likelihood of a higher standard of living and better quality of life </a:t>
            </a:r>
            <a:r>
              <a:rPr lang="en-US" sz="2400" i="1" dirty="0" smtClean="0"/>
              <a:t>in the future</a:t>
            </a:r>
            <a:r>
              <a:rPr lang="en-US" sz="2400" dirty="0" smtClean="0"/>
              <a:t>. </a:t>
            </a:r>
          </a:p>
          <a:p>
            <a:r>
              <a:rPr lang="en-US" sz="1100" dirty="0" smtClean="0"/>
              <a:t>    </a:t>
            </a:r>
            <a:endParaRPr lang="en-US" sz="10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Bad economic decisions </a:t>
            </a:r>
            <a:r>
              <a:rPr lang="en-US" sz="2400" dirty="0" smtClean="0"/>
              <a:t>may </a:t>
            </a:r>
            <a:r>
              <a:rPr lang="en-US" sz="2400" b="1" dirty="0" smtClean="0"/>
              <a:t>negatively</a:t>
            </a:r>
            <a:r>
              <a:rPr lang="en-US" sz="2400" dirty="0" smtClean="0"/>
              <a:t> affect an individual’s ability to achieve their </a:t>
            </a:r>
            <a:r>
              <a:rPr lang="en-US" sz="2400" i="1" dirty="0" smtClean="0"/>
              <a:t>personal goals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dirty="0" smtClean="0"/>
              <a:t>The student will know: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to </a:t>
            </a:r>
            <a:r>
              <a:rPr lang="en-US" sz="2400" i="1" dirty="0" smtClean="0"/>
              <a:t>save</a:t>
            </a:r>
            <a:r>
              <a:rPr lang="en-US" sz="2400" dirty="0" smtClean="0"/>
              <a:t> and </a:t>
            </a:r>
            <a:r>
              <a:rPr lang="en-US" sz="2400" i="1" dirty="0" smtClean="0"/>
              <a:t>invest</a:t>
            </a:r>
            <a:r>
              <a:rPr lang="en-US" sz="2400" dirty="0" smtClean="0"/>
              <a:t> wisely to achieve future goals. </a:t>
            </a:r>
          </a:p>
          <a:p>
            <a:r>
              <a:rPr lang="en-US" sz="1050" dirty="0"/>
              <a:t> </a:t>
            </a:r>
            <a:r>
              <a:rPr lang="en-US" sz="1050" dirty="0" smtClean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</a:t>
            </a:r>
            <a:r>
              <a:rPr lang="en-US" sz="2400" i="1" dirty="0" smtClean="0"/>
              <a:t> wise </a:t>
            </a:r>
            <a:r>
              <a:rPr lang="en-US" sz="2400" dirty="0" smtClean="0"/>
              <a:t>and </a:t>
            </a:r>
            <a:r>
              <a:rPr lang="en-US" sz="2400" i="1" dirty="0" smtClean="0"/>
              <a:t>unwise</a:t>
            </a:r>
            <a:r>
              <a:rPr lang="en-US" sz="2400" dirty="0" smtClean="0"/>
              <a:t> use of </a:t>
            </a:r>
            <a:r>
              <a:rPr lang="en-US" sz="2400" u="sng" dirty="0" smtClean="0"/>
              <a:t>credit</a:t>
            </a:r>
            <a:r>
              <a:rPr lang="en-US" sz="2400" dirty="0" smtClean="0"/>
              <a:t> and </a:t>
            </a:r>
            <a:r>
              <a:rPr lang="en-US" sz="2400" u="sng" dirty="0" smtClean="0"/>
              <a:t>borrowing</a:t>
            </a:r>
            <a:r>
              <a:rPr lang="en-US" sz="2400" dirty="0" smtClean="0"/>
              <a:t>. </a:t>
            </a:r>
          </a:p>
          <a:p>
            <a:r>
              <a:rPr lang="en-US" sz="1050" dirty="0"/>
              <a:t> </a:t>
            </a:r>
            <a:r>
              <a:rPr lang="en-US" sz="105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benefit of charitable giving. </a:t>
            </a:r>
          </a:p>
          <a:p>
            <a:r>
              <a:rPr lang="en-US" sz="1050" dirty="0"/>
              <a:t> </a:t>
            </a:r>
            <a:r>
              <a:rPr lang="en-US" sz="105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to devise and </a:t>
            </a:r>
            <a:r>
              <a:rPr lang="en-US" sz="2400" i="1" dirty="0" smtClean="0"/>
              <a:t>plan to improve quality of life </a:t>
            </a:r>
            <a:r>
              <a:rPr lang="en-US" sz="2400" dirty="0" smtClean="0"/>
              <a:t>for now and in the future.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219450" cy="31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18" y="1556087"/>
            <a:ext cx="619671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digitaltrends.com/wp-content/uploads/2012/07/Visa-Mastercard-credit-cards-e1387426494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24" y="990599"/>
            <a:ext cx="3682776" cy="24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73264"/>
            <a:ext cx="4929109" cy="327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A family member is financial trouble, you give them $2000.</a:t>
            </a:r>
          </a:p>
          <a:p>
            <a:r>
              <a:rPr lang="en-US" b="1" dirty="0" smtClean="0"/>
              <a:t>B </a:t>
            </a:r>
            <a:r>
              <a:rPr lang="en-US" dirty="0" smtClean="0"/>
              <a:t>– </a:t>
            </a:r>
            <a:r>
              <a:rPr lang="en-US" dirty="0"/>
              <a:t>If you </a:t>
            </a:r>
            <a:r>
              <a:rPr lang="en-US" dirty="0" smtClean="0"/>
              <a:t>invested in a </a:t>
            </a:r>
            <a:r>
              <a:rPr lang="en-US" b="1" dirty="0" smtClean="0"/>
              <a:t>Medical </a:t>
            </a:r>
            <a:r>
              <a:rPr lang="en-US" dirty="0" smtClean="0"/>
              <a:t>company, </a:t>
            </a:r>
            <a:r>
              <a:rPr lang="en-US" dirty="0"/>
              <a:t>The stock market price </a:t>
            </a:r>
            <a:r>
              <a:rPr lang="en-US" dirty="0" smtClean="0"/>
              <a:t>increases. </a:t>
            </a:r>
            <a:r>
              <a:rPr lang="en-US" dirty="0"/>
              <a:t>The company is worth </a:t>
            </a:r>
            <a:r>
              <a:rPr lang="en-US" dirty="0" smtClean="0"/>
              <a:t>4 </a:t>
            </a:r>
            <a:r>
              <a:rPr lang="en-US" dirty="0"/>
              <a:t>times your investment.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 – </a:t>
            </a:r>
            <a:r>
              <a:rPr lang="en-US" dirty="0"/>
              <a:t>If </a:t>
            </a:r>
            <a:r>
              <a:rPr lang="en-US" dirty="0" smtClean="0"/>
              <a:t>you have more than $2000 saved in the bank, the bank offers you a better interest rate on your car loan. Cut you monthly car payment in half.</a:t>
            </a:r>
            <a:endParaRPr lang="en-US" b="1" dirty="0"/>
          </a:p>
          <a:p>
            <a:r>
              <a:rPr lang="en-US" b="1" dirty="0" smtClean="0"/>
              <a:t>D </a:t>
            </a:r>
            <a:r>
              <a:rPr lang="en-US" dirty="0" smtClean="0"/>
              <a:t>– If you have a baby, a local charity gives you $1500 to help with costs.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 $2000 </a:t>
            </a:r>
            <a:r>
              <a:rPr lang="en-US" sz="2400" dirty="0" smtClean="0"/>
              <a:t>(monthly paycheck - December)</a:t>
            </a:r>
          </a:p>
          <a:p>
            <a:pPr marL="0" indent="0">
              <a:buNone/>
            </a:pPr>
            <a:r>
              <a:rPr lang="en-US" sz="2400" u="sng" dirty="0" smtClean="0"/>
              <a:t>- Monthly Rent  Dec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$ after rent</a:t>
            </a:r>
          </a:p>
          <a:p>
            <a:pPr marL="0" indent="0">
              <a:buNone/>
            </a:pPr>
            <a:r>
              <a:rPr lang="en-US" sz="2400" u="sng" dirty="0" smtClean="0"/>
              <a:t>- Monthly Car Payment  Dec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$ after car &amp; rent</a:t>
            </a:r>
          </a:p>
          <a:p>
            <a:pPr marL="0" indent="0">
              <a:buNone/>
            </a:pPr>
            <a:r>
              <a:rPr lang="en-US" sz="2400" u="sng" dirty="0" smtClean="0"/>
              <a:t>- $300 monthly bills  Dec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$ after </a:t>
            </a:r>
            <a:r>
              <a:rPr lang="en-US" sz="2400" dirty="0" smtClean="0"/>
              <a:t>car, rent, and bills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- $300 </a:t>
            </a:r>
            <a:r>
              <a:rPr lang="en-US" sz="2400" u="sng" dirty="0" smtClean="0"/>
              <a:t>baby cost  Dec (if you have a baby)</a:t>
            </a:r>
            <a:endParaRPr lang="en-US" sz="2400" u="sng" dirty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24988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Special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Buy Holiday gifts for children in need.</a:t>
            </a:r>
          </a:p>
          <a:p>
            <a:pPr lvl="1"/>
            <a:r>
              <a:rPr lang="en-US" dirty="0" smtClean="0"/>
              <a:t>$1,000</a:t>
            </a:r>
          </a:p>
          <a:p>
            <a:pPr lvl="1"/>
            <a:r>
              <a:rPr lang="en-US" dirty="0" smtClean="0"/>
              <a:t>No, I’m the Grinch.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</a:t>
            </a:r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Save </a:t>
            </a:r>
            <a:r>
              <a:rPr lang="en-US" dirty="0" smtClean="0"/>
              <a:t>your left over money in a Bank Account</a:t>
            </a:r>
          </a:p>
          <a:p>
            <a:r>
              <a:rPr lang="en-US" b="1" dirty="0" smtClean="0"/>
              <a:t>Invest </a:t>
            </a:r>
            <a:r>
              <a:rPr lang="en-US" dirty="0" smtClean="0"/>
              <a:t>your left over money in Medical Company</a:t>
            </a:r>
          </a:p>
          <a:p>
            <a:r>
              <a:rPr lang="en-US" b="1" dirty="0" smtClean="0"/>
              <a:t>Cash</a:t>
            </a:r>
            <a:r>
              <a:rPr lang="en-US" dirty="0" smtClean="0"/>
              <a:t> out your investment</a:t>
            </a:r>
          </a:p>
          <a:p>
            <a:r>
              <a:rPr lang="en-US" b="1" dirty="0" smtClean="0"/>
              <a:t>Spend </a:t>
            </a:r>
            <a:r>
              <a:rPr lang="en-US" dirty="0" smtClean="0"/>
              <a:t>your left over money</a:t>
            </a:r>
          </a:p>
          <a:p>
            <a:r>
              <a:rPr lang="en-US" b="1" dirty="0" smtClean="0"/>
              <a:t>Donate</a:t>
            </a:r>
            <a:r>
              <a:rPr lang="en-US" dirty="0" smtClean="0"/>
              <a:t> your left over money to charity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…write down on your sheet of paper what you choose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D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…write down on your sheet of paper what you choose to do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42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If you live in an apt under $900 and have $1000 in pocket money; you are robbed. You lose all of your pocket money (savings and investments are safe)</a:t>
            </a:r>
          </a:p>
          <a:p>
            <a:r>
              <a:rPr lang="en-US" b="1" dirty="0" smtClean="0"/>
              <a:t>B </a:t>
            </a:r>
            <a:r>
              <a:rPr lang="en-US" dirty="0" smtClean="0"/>
              <a:t>– </a:t>
            </a:r>
            <a:r>
              <a:rPr lang="en-US" dirty="0"/>
              <a:t>If you </a:t>
            </a:r>
            <a:r>
              <a:rPr lang="en-US" dirty="0" smtClean="0"/>
              <a:t>donated for holiday gifts, the local church honors you at a banquet. You get interviewed on TV.</a:t>
            </a:r>
            <a:endParaRPr lang="en-US" dirty="0"/>
          </a:p>
          <a:p>
            <a:r>
              <a:rPr lang="en-US" b="1" dirty="0" smtClean="0"/>
              <a:t>C</a:t>
            </a:r>
            <a:r>
              <a:rPr lang="en-US" dirty="0" smtClean="0"/>
              <a:t> – The bank needs cash, you can pay your car off completely, now! If you pay half the price of the car now, you will no longer have car payments.</a:t>
            </a:r>
            <a:endParaRPr lang="en-US" dirty="0"/>
          </a:p>
          <a:p>
            <a:r>
              <a:rPr lang="en-US" b="1" dirty="0" smtClean="0"/>
              <a:t>D </a:t>
            </a:r>
            <a:r>
              <a:rPr lang="en-US" dirty="0" smtClean="0"/>
              <a:t>–  If your house is 3 bedrooms and is under $900, it’s because it’s haunted. You are killed by ghosts.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958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$2000 </a:t>
            </a:r>
            <a:r>
              <a:rPr lang="en-US" sz="2400" dirty="0" smtClean="0"/>
              <a:t>(monthly paycheck)</a:t>
            </a:r>
          </a:p>
          <a:p>
            <a:pPr marL="0" indent="0">
              <a:buNone/>
            </a:pPr>
            <a:r>
              <a:rPr lang="en-US" sz="2400" u="sng" dirty="0" smtClean="0"/>
              <a:t>- Monthly Rent </a:t>
            </a:r>
            <a:r>
              <a:rPr lang="en-US" sz="2400" dirty="0" smtClean="0"/>
              <a:t>(May)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$ after rent</a:t>
            </a:r>
          </a:p>
          <a:p>
            <a:pPr marL="0" indent="0">
              <a:buNone/>
            </a:pPr>
            <a:r>
              <a:rPr lang="en-US" sz="2400" u="sng" dirty="0" smtClean="0"/>
              <a:t>- Monthly Car Payment </a:t>
            </a:r>
            <a:r>
              <a:rPr lang="en-US" sz="2400" dirty="0"/>
              <a:t>(May</a:t>
            </a:r>
            <a:r>
              <a:rPr lang="en-US" sz="2400" dirty="0" smtClean="0"/>
              <a:t>)</a:t>
            </a: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$ after car &amp; rent</a:t>
            </a:r>
          </a:p>
          <a:p>
            <a:pPr marL="0" indent="0">
              <a:buNone/>
            </a:pPr>
            <a:r>
              <a:rPr lang="en-US" sz="2400" u="sng" dirty="0" smtClean="0"/>
              <a:t>- $300 monthly bills </a:t>
            </a:r>
            <a:r>
              <a:rPr lang="en-US" sz="2400" dirty="0"/>
              <a:t>(May)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0"/>
            <a:ext cx="4953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Car Payment Math</a:t>
            </a:r>
            <a:r>
              <a:rPr lang="en-US" sz="3600" b="1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$4000-5000 </a:t>
            </a:r>
            <a:r>
              <a:rPr lang="en-US" sz="3600" b="1" dirty="0" smtClean="0"/>
              <a:t>= $120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$5001-8000 </a:t>
            </a:r>
            <a:r>
              <a:rPr lang="en-US" sz="3600" b="1" dirty="0" smtClean="0"/>
              <a:t>= $240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$8001-12000 </a:t>
            </a:r>
            <a:r>
              <a:rPr lang="en-US" sz="3600" b="1" dirty="0" smtClean="0"/>
              <a:t>= $350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$12001-16000 </a:t>
            </a:r>
            <a:r>
              <a:rPr lang="en-US" sz="3600" b="1" dirty="0" smtClean="0"/>
              <a:t>= $470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$16001-22000 </a:t>
            </a:r>
            <a:r>
              <a:rPr lang="en-US" sz="3600" b="1" dirty="0" smtClean="0"/>
              <a:t>= $640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$22001 – 28000 </a:t>
            </a:r>
            <a:r>
              <a:rPr lang="en-US" sz="3600" b="1" dirty="0" smtClean="0"/>
              <a:t>=  $815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$28001 or higher </a:t>
            </a:r>
            <a:r>
              <a:rPr lang="en-US" sz="3600" b="1" dirty="0" smtClean="0"/>
              <a:t>= NO!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8799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Save </a:t>
            </a:r>
            <a:r>
              <a:rPr lang="en-US" dirty="0" smtClean="0"/>
              <a:t>your Left over money in a Bank Account</a:t>
            </a:r>
          </a:p>
          <a:p>
            <a:r>
              <a:rPr lang="en-US" b="1" dirty="0" smtClean="0"/>
              <a:t>Invest </a:t>
            </a:r>
            <a:r>
              <a:rPr lang="en-US" dirty="0" smtClean="0"/>
              <a:t>your left over money in Tech Company</a:t>
            </a:r>
          </a:p>
          <a:p>
            <a:r>
              <a:rPr lang="en-US" b="1" dirty="0"/>
              <a:t>Cash</a:t>
            </a:r>
            <a:r>
              <a:rPr lang="en-US" dirty="0"/>
              <a:t> out your </a:t>
            </a:r>
            <a:r>
              <a:rPr lang="en-US" dirty="0" smtClean="0"/>
              <a:t>investment</a:t>
            </a:r>
          </a:p>
          <a:p>
            <a:r>
              <a:rPr lang="en-US" b="1" dirty="0" smtClean="0"/>
              <a:t>Spend </a:t>
            </a:r>
            <a:r>
              <a:rPr lang="en-US" dirty="0" smtClean="0"/>
              <a:t>your left over money</a:t>
            </a:r>
          </a:p>
          <a:p>
            <a:r>
              <a:rPr lang="en-US" b="1" dirty="0" smtClean="0"/>
              <a:t>Donate</a:t>
            </a:r>
            <a:r>
              <a:rPr lang="en-US" dirty="0" smtClean="0"/>
              <a:t> your left over money to charity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…write down on your sheet of paper what you choose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May Chance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D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…write down on your sheet of paper what you choose to do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18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May </a:t>
            </a:r>
            <a:r>
              <a:rPr lang="en-US" b="1" dirty="0"/>
              <a:t>Chance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If your car has over 100,000 miles. It breaks down. You must spend $1000 to fix the car.</a:t>
            </a:r>
          </a:p>
          <a:p>
            <a:r>
              <a:rPr lang="en-US" b="1" dirty="0" smtClean="0"/>
              <a:t>B </a:t>
            </a:r>
            <a:r>
              <a:rPr lang="en-US" dirty="0" smtClean="0"/>
              <a:t>– If your apt. cost more than $900, you’re rent goes up $100. They added a pool.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 – You got sick and went to the ER. You owe $500.</a:t>
            </a:r>
          </a:p>
          <a:p>
            <a:r>
              <a:rPr lang="en-US" b="1" dirty="0" smtClean="0"/>
              <a:t>D </a:t>
            </a:r>
            <a:r>
              <a:rPr lang="en-US" dirty="0" smtClean="0"/>
              <a:t>– You got a raise. Add $500 to your mo. salary.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6388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Add $2000 </a:t>
            </a:r>
            <a:r>
              <a:rPr lang="en-US" sz="2400" dirty="0" smtClean="0"/>
              <a:t>(monthly paycheck - June)</a:t>
            </a:r>
          </a:p>
          <a:p>
            <a:pPr marL="0" indent="0">
              <a:buNone/>
            </a:pPr>
            <a:r>
              <a:rPr lang="en-US" sz="2400" u="sng" dirty="0" smtClean="0"/>
              <a:t>- Monthly Rent  </a:t>
            </a:r>
            <a:r>
              <a:rPr lang="en-US" sz="2400" dirty="0" smtClean="0"/>
              <a:t>June</a:t>
            </a:r>
            <a:endParaRPr lang="en-US" sz="2400" u="sng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$ after rent</a:t>
            </a:r>
          </a:p>
          <a:p>
            <a:pPr marL="0" indent="0">
              <a:buNone/>
            </a:pPr>
            <a:r>
              <a:rPr lang="en-US" sz="2400" u="sng" dirty="0" smtClean="0"/>
              <a:t>- Monthly Car Payment  </a:t>
            </a:r>
            <a:r>
              <a:rPr lang="en-US" sz="2400" dirty="0" smtClean="0"/>
              <a:t>June</a:t>
            </a: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$ after car &amp; rent</a:t>
            </a:r>
          </a:p>
          <a:p>
            <a:pPr marL="0" indent="0">
              <a:buNone/>
            </a:pPr>
            <a:r>
              <a:rPr lang="en-US" sz="2400" u="sng" dirty="0" smtClean="0"/>
              <a:t>- $300 monthly bills </a:t>
            </a:r>
            <a:r>
              <a:rPr lang="en-US" sz="2400" dirty="0"/>
              <a:t>June</a:t>
            </a: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6489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2318</Words>
  <Application>Microsoft Office PowerPoint</Application>
  <PresentationFormat>On-screen Show (4:3)</PresentationFormat>
  <Paragraphs>360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 Choice</vt:lpstr>
      <vt:lpstr>May Chance</vt:lpstr>
      <vt:lpstr>May Chance</vt:lpstr>
      <vt:lpstr>PowerPoint Presentation</vt:lpstr>
      <vt:lpstr>June Special Choice</vt:lpstr>
      <vt:lpstr>June Choice</vt:lpstr>
      <vt:lpstr>June Chance</vt:lpstr>
      <vt:lpstr>June Chance</vt:lpstr>
      <vt:lpstr>PowerPoint Presentation</vt:lpstr>
      <vt:lpstr>July Special Choice</vt:lpstr>
      <vt:lpstr>July Special Choice</vt:lpstr>
      <vt:lpstr>July Special Choice</vt:lpstr>
      <vt:lpstr>July Choice</vt:lpstr>
      <vt:lpstr>July Chance</vt:lpstr>
      <vt:lpstr>July Chance</vt:lpstr>
      <vt:lpstr>PowerPoint Presentation</vt:lpstr>
      <vt:lpstr>August Special Choice</vt:lpstr>
      <vt:lpstr>August Choice</vt:lpstr>
      <vt:lpstr>August Chance</vt:lpstr>
      <vt:lpstr>August Chance</vt:lpstr>
      <vt:lpstr>PowerPoint Presentation</vt:lpstr>
      <vt:lpstr>September Special Choice</vt:lpstr>
      <vt:lpstr>September Choice</vt:lpstr>
      <vt:lpstr>September Chance</vt:lpstr>
      <vt:lpstr>September Chance</vt:lpstr>
      <vt:lpstr>PowerPoint Presentation</vt:lpstr>
      <vt:lpstr>October Special Choice</vt:lpstr>
      <vt:lpstr>October Choice</vt:lpstr>
      <vt:lpstr>October Chance</vt:lpstr>
      <vt:lpstr>October Chance</vt:lpstr>
      <vt:lpstr>PowerPoint Presentation</vt:lpstr>
      <vt:lpstr>November Special Choice</vt:lpstr>
      <vt:lpstr>November Choice</vt:lpstr>
      <vt:lpstr>November Chance</vt:lpstr>
      <vt:lpstr>November Chance</vt:lpstr>
      <vt:lpstr>PowerPoint Presentation</vt:lpstr>
      <vt:lpstr>December Special Choice</vt:lpstr>
      <vt:lpstr>December Choice</vt:lpstr>
      <vt:lpstr>December Chance</vt:lpstr>
      <vt:lpstr>November Chance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33</cp:revision>
  <dcterms:created xsi:type="dcterms:W3CDTF">2014-04-29T13:59:00Z</dcterms:created>
  <dcterms:modified xsi:type="dcterms:W3CDTF">2014-05-19T16:25:57Z</dcterms:modified>
</cp:coreProperties>
</file>