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97" r:id="rId2"/>
    <p:sldId id="399" r:id="rId3"/>
    <p:sldId id="402" r:id="rId4"/>
    <p:sldId id="401" r:id="rId5"/>
    <p:sldId id="400" r:id="rId6"/>
    <p:sldId id="398" r:id="rId7"/>
    <p:sldId id="395" r:id="rId8"/>
    <p:sldId id="396" r:id="rId9"/>
    <p:sldId id="323" r:id="rId10"/>
    <p:sldId id="324" r:id="rId11"/>
    <p:sldId id="327" r:id="rId12"/>
    <p:sldId id="32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6600"/>
    <a:srgbClr val="41719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630" autoAdjust="0"/>
  </p:normalViewPr>
  <p:slideViewPr>
    <p:cSldViewPr snapToGrid="0">
      <p:cViewPr varScale="1">
        <p:scale>
          <a:sx n="70" d="100"/>
          <a:sy n="70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40F5D-3A67-47F0-A7A8-19330EC46A33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10D0-F5EE-443A-98B7-0D0B5B2DC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1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8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1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5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9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3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73A7D-1445-4253-946C-839A3B4A4F6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068D-551B-4BD9-802A-A35F56D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57027"/>
              </p:ext>
            </p:extLst>
          </p:nvPr>
        </p:nvGraphicFramePr>
        <p:xfrm>
          <a:off x="306896" y="656210"/>
          <a:ext cx="4074035" cy="6070964"/>
        </p:xfrm>
        <a:graphic>
          <a:graphicData uri="http://schemas.openxmlformats.org/drawingml/2006/table">
            <a:tbl>
              <a:tblPr/>
              <a:tblGrid>
                <a:gridCol w="2619023"/>
                <a:gridCol w="1455012"/>
              </a:tblGrid>
              <a:tr h="941377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Topic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# of questions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41264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</a:rPr>
                        <a:t>exploration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effectLst/>
                        </a:rPr>
                        <a:t>1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2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</a:rPr>
                        <a:t>French-Indian War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effectLst/>
                        </a:rPr>
                        <a:t>1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2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Colonial Geography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effectLst/>
                        </a:rPr>
                        <a:t>4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2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Colonial Economics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effectLst/>
                        </a:rPr>
                        <a:t>2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2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colonial government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effectLst/>
                        </a:rPr>
                        <a:t>2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2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British Oppression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effectLst/>
                        </a:rPr>
                        <a:t>5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2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Declaration of Independence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effectLst/>
                        </a:rPr>
                        <a:t>5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2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</a:rPr>
                        <a:t>Articles of Confederation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</a:txBody>
                  <a:tcPr marL="23546" marR="23546" marT="15697" marB="1569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0413"/>
              </p:ext>
            </p:extLst>
          </p:nvPr>
        </p:nvGraphicFramePr>
        <p:xfrm>
          <a:off x="4763120" y="174241"/>
          <a:ext cx="4066980" cy="6550398"/>
        </p:xfrm>
        <a:graphic>
          <a:graphicData uri="http://schemas.openxmlformats.org/drawingml/2006/table">
            <a:tbl>
              <a:tblPr/>
              <a:tblGrid>
                <a:gridCol w="2033490"/>
                <a:gridCol w="2033490"/>
              </a:tblGrid>
              <a:tr h="638658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Topic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# of questions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842124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</a:rPr>
                        <a:t>Constitutional Compromises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dirty="0">
                          <a:effectLst/>
                        </a:rPr>
                        <a:t>5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9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Constitution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dirty="0">
                          <a:effectLst/>
                        </a:rPr>
                        <a:t>7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658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solidFill>
                            <a:srgbClr val="000099"/>
                          </a:solidFill>
                          <a:effectLst/>
                        </a:rPr>
                        <a:t>1800s Geography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solidFill>
                            <a:srgbClr val="000099"/>
                          </a:solidFill>
                          <a:effectLst/>
                        </a:rPr>
                        <a:t>4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658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solidFill>
                            <a:srgbClr val="000099"/>
                          </a:solidFill>
                          <a:effectLst/>
                        </a:rPr>
                        <a:t>1800 Foregin Policy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dirty="0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9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Innovation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effectLst/>
                        </a:rPr>
                        <a:t>1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658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solidFill>
                            <a:srgbClr val="000099"/>
                          </a:solidFill>
                          <a:effectLst/>
                        </a:rPr>
                        <a:t>1800s Economics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solidFill>
                            <a:srgbClr val="000099"/>
                          </a:solidFill>
                          <a:effectLst/>
                        </a:rPr>
                        <a:t>4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9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solidFill>
                            <a:srgbClr val="000099"/>
                          </a:solidFill>
                          <a:effectLst/>
                        </a:rPr>
                        <a:t>President Jackson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solidFill>
                            <a:srgbClr val="000099"/>
                          </a:solidFill>
                          <a:effectLst/>
                        </a:rPr>
                        <a:t>3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658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solidFill>
                            <a:srgbClr val="000099"/>
                          </a:solidFill>
                          <a:effectLst/>
                        </a:rPr>
                        <a:t>Marbury V. Madison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9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rgbClr val="000099"/>
                          </a:solidFill>
                          <a:effectLst/>
                        </a:rPr>
                        <a:t>States' Rights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</a:p>
                  </a:txBody>
                  <a:tcPr marL="15966" marR="15966" marT="10644" marB="106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785" y="66159"/>
            <a:ext cx="382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Benchmark wed 10/8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311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112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56" y="3595716"/>
            <a:ext cx="2111804" cy="3262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3235" y="5135336"/>
            <a:ext cx="1920521" cy="1665514"/>
          </a:xfrm>
          <a:prstGeom prst="rect">
            <a:avLst/>
          </a:prstGeom>
        </p:spPr>
      </p:pic>
      <p:pic>
        <p:nvPicPr>
          <p:cNvPr id="5122" name="Picture 2" descr="http://images.clipartpanda.com/coin-clip-art-coi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12" y="5078186"/>
            <a:ext cx="1635990" cy="17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" y="4593637"/>
            <a:ext cx="2168217" cy="1374456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326789" y="4435861"/>
            <a:ext cx="2293677" cy="1690008"/>
          </a:xfrm>
          <a:prstGeom prst="noSmoking">
            <a:avLst>
              <a:gd name="adj" fmla="val 43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455" y="0"/>
            <a:ext cx="732854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Gov’t involvement in the economy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812" y="707886"/>
            <a:ext cx="3581285" cy="3350358"/>
            <a:chOff x="2965135" y="707886"/>
            <a:chExt cx="3581285" cy="34185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727" y="707886"/>
              <a:ext cx="3526693" cy="3350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65135" y="3603264"/>
              <a:ext cx="21782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Panic of 1837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9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007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1697" y="-13475"/>
            <a:ext cx="539533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Economic arguments lead to bigger problems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600701" y="2809875"/>
            <a:ext cx="3543300" cy="4048125"/>
            <a:chOff x="5600701" y="2809875"/>
            <a:chExt cx="3543300" cy="40481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0701" y="2809875"/>
              <a:ext cx="3543300" cy="40481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116472" y="3886200"/>
              <a:ext cx="218681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/>
                <a:t>Tariff</a:t>
              </a:r>
            </a:p>
            <a:p>
              <a:pPr algn="ctr"/>
              <a:r>
                <a:rPr lang="en-US" sz="4800" b="1" dirty="0" smtClean="0"/>
                <a:t>Of 1828</a:t>
              </a:r>
              <a:endParaRPr lang="en-US" sz="48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 rot="19715692">
            <a:off x="6457528" y="5370017"/>
            <a:ext cx="1504707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VOID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93758" y="3936244"/>
            <a:ext cx="2122714" cy="6694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322" r="12567"/>
          <a:stretch/>
        </p:blipFill>
        <p:spPr>
          <a:xfrm>
            <a:off x="5600700" y="149583"/>
            <a:ext cx="3479626" cy="260586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0044958">
            <a:off x="4423744" y="2289399"/>
            <a:ext cx="2122714" cy="669472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87432"/>
            <a:ext cx="1174753" cy="1870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b="6471"/>
          <a:stretch/>
        </p:blipFill>
        <p:spPr>
          <a:xfrm>
            <a:off x="1174753" y="5380311"/>
            <a:ext cx="2228739" cy="1477689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171450" y="1915572"/>
            <a:ext cx="2960579" cy="1788606"/>
          </a:xfrm>
          <a:prstGeom prst="wedgeEllipseCallout">
            <a:avLst>
              <a:gd name="adj1" fmla="val 47922"/>
              <a:gd name="adj2" fmla="val 7413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We’re going to leave and start our own country!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ussexvt.k12.de.us/science/The%20History%20of%20the%20World%201500-1899/The%20Indian%20Removal%20Act_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877626" cy="523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herokeecommunityie.org/wp-content/uploads/2012/12/trail-of-tea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9" y="3725456"/>
            <a:ext cx="4876800" cy="31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30" y="914400"/>
            <a:ext cx="2751003" cy="2811056"/>
            <a:chOff x="5600701" y="2809875"/>
            <a:chExt cx="3543300" cy="40481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0701" y="2809875"/>
              <a:ext cx="3543300" cy="40481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02731" y="3939174"/>
              <a:ext cx="2164118" cy="22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Indian Removal Act</a:t>
              </a:r>
              <a:endParaRPr lang="en-US" sz="3200" b="1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778" y="4669972"/>
            <a:ext cx="1411437" cy="2050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3380" t="21916" b="9684"/>
          <a:stretch/>
        </p:blipFill>
        <p:spPr>
          <a:xfrm>
            <a:off x="7351311" y="5038201"/>
            <a:ext cx="1430071" cy="168184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930874" y="1994673"/>
            <a:ext cx="2213126" cy="2181581"/>
          </a:xfrm>
          <a:prstGeom prst="wedgeEllipseCallout">
            <a:avLst>
              <a:gd name="adj1" fmla="val 7585"/>
              <a:gd name="adj2" fmla="val 9518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Indians do not have to move.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543725" y="3443474"/>
            <a:ext cx="1975548" cy="1594727"/>
          </a:xfrm>
          <a:prstGeom prst="wedgeEllipseCallout">
            <a:avLst>
              <a:gd name="adj1" fmla="val 51434"/>
              <a:gd name="adj2" fmla="val 4411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Try and stop me!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-1"/>
            <a:ext cx="43434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Civil Rights violation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72163" y="0"/>
            <a:ext cx="327183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Cultural Beliefs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76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15"/>
            <a:ext cx="9144000" cy="68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19" y="3659699"/>
            <a:ext cx="2770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Supply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819" y="5328665"/>
            <a:ext cx="2770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Supply</a:t>
            </a:r>
            <a:endParaRPr lang="en-US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819" y="671172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Demand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819" y="2340138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Demand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05707" y="3659699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</a:rPr>
              <a:t>Price</a:t>
            </a:r>
            <a:endParaRPr lang="en-US" sz="72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5707" y="5328665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Price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5707" y="671172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</a:rPr>
              <a:t>Price</a:t>
            </a:r>
            <a:endParaRPr lang="en-US" sz="72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5707" y="2340138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Price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18973" y="796481"/>
            <a:ext cx="780585" cy="949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18972" y="2465447"/>
            <a:ext cx="780585" cy="949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18972" y="3785008"/>
            <a:ext cx="780585" cy="949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718972" y="5453974"/>
            <a:ext cx="780585" cy="949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8150607" y="711919"/>
            <a:ext cx="780585" cy="949709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8150607" y="3722745"/>
            <a:ext cx="780585" cy="949709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8150607" y="2436494"/>
            <a:ext cx="780585" cy="949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8150607" y="5447320"/>
            <a:ext cx="780585" cy="949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3647525" y="711919"/>
            <a:ext cx="780585" cy="94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3647524" y="2465446"/>
            <a:ext cx="780585" cy="94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3647523" y="3869570"/>
            <a:ext cx="780585" cy="94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3647522" y="5374155"/>
            <a:ext cx="780585" cy="94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6" y="979235"/>
            <a:ext cx="4483450" cy="284210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1"/>
            <a:ext cx="2085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inflation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58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112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56" y="3595716"/>
            <a:ext cx="2111804" cy="3262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" y="4593637"/>
            <a:ext cx="2168217" cy="1374456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326789" y="4435861"/>
            <a:ext cx="2293677" cy="1690008"/>
          </a:xfrm>
          <a:prstGeom prst="noSmoking">
            <a:avLst>
              <a:gd name="adj" fmla="val 43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455" y="0"/>
            <a:ext cx="732854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Gov’t involvement in the economy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812" y="707886"/>
            <a:ext cx="3581285" cy="3360802"/>
            <a:chOff x="2965135" y="707886"/>
            <a:chExt cx="3581285" cy="34292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727" y="707886"/>
              <a:ext cx="3526693" cy="3350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65135" y="3603264"/>
              <a:ext cx="2178225" cy="533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Panic of 1819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920" y="4164070"/>
            <a:ext cx="2787076" cy="27015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9772" y="4980367"/>
            <a:ext cx="133337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</a:t>
            </a:r>
            <a:r>
              <a:rPr lang="en-US" sz="2800" b="1" dirty="0" smtClean="0"/>
              <a:t>f USA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992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8133"/>
          <a:stretch/>
        </p:blipFill>
        <p:spPr>
          <a:xfrm>
            <a:off x="0" y="684482"/>
            <a:ext cx="5702456" cy="2351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322" r="12567"/>
          <a:stretch/>
        </p:blipFill>
        <p:spPr>
          <a:xfrm>
            <a:off x="3769112" y="2832795"/>
            <a:ext cx="5374888" cy="4025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1950"/>
            <a:ext cx="3769112" cy="2686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2091" y="0"/>
            <a:ext cx="3851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Maryland vs. McCulloch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8914" y="0"/>
            <a:ext cx="24806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Federalism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37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4/44/ElectoralCollege2012.svg/1280px-ElectoralCollege201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943"/>
            <a:ext cx="9266121" cy="53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8156" y="15504"/>
            <a:ext cx="70076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Electoral College (2012 election)</a:t>
            </a:r>
          </a:p>
          <a:p>
            <a:pPr algn="ctr"/>
            <a:r>
              <a:rPr lang="en-US" sz="4000" dirty="0" smtClean="0"/>
              <a:t>538 pts total – 270 to win (51%)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411107" y="466997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332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1106" y="557348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206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3" y="846162"/>
            <a:ext cx="5900194" cy="3152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4166506"/>
            <a:ext cx="4229100" cy="2691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322" r="12567"/>
          <a:stretch/>
        </p:blipFill>
        <p:spPr>
          <a:xfrm>
            <a:off x="0" y="4166507"/>
            <a:ext cx="4248694" cy="2691492"/>
          </a:xfrm>
          <a:prstGeom prst="rect">
            <a:avLst/>
          </a:prstGeom>
        </p:spPr>
      </p:pic>
      <p:pic>
        <p:nvPicPr>
          <p:cNvPr id="2050" name="Picture 2" descr="http://the-digital-reader.com/wp-content/uploads/2014/05/monopolyma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24" y="2099102"/>
            <a:ext cx="1485673" cy="13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6972" y="3458620"/>
            <a:ext cx="62370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Gov’t regulates the economy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-21681" y="15618"/>
            <a:ext cx="2532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Federalism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5" t="20312" r="9622" b="14843"/>
          <a:stretch/>
        </p:blipFill>
        <p:spPr bwMode="auto">
          <a:xfrm>
            <a:off x="6354325" y="0"/>
            <a:ext cx="2789675" cy="209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19" y="3659699"/>
            <a:ext cx="2770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Supply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819" y="5328665"/>
            <a:ext cx="2770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Supply</a:t>
            </a:r>
            <a:endParaRPr lang="en-US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819" y="671172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Demand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819" y="2340138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Demand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05707" y="3659699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</a:rPr>
              <a:t>Price</a:t>
            </a:r>
            <a:endParaRPr lang="en-US" sz="72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5707" y="5328665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Price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5707" y="671172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</a:rPr>
              <a:t>Price</a:t>
            </a:r>
            <a:endParaRPr lang="en-US" sz="72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5707" y="2340138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Price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18973" y="796481"/>
            <a:ext cx="780585" cy="949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18972" y="2465447"/>
            <a:ext cx="780585" cy="949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18972" y="3785008"/>
            <a:ext cx="780585" cy="949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718972" y="5453974"/>
            <a:ext cx="780585" cy="949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8150607" y="711919"/>
            <a:ext cx="780585" cy="949709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8150607" y="3722745"/>
            <a:ext cx="780585" cy="949709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8150607" y="2436494"/>
            <a:ext cx="780585" cy="949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8150607" y="5447320"/>
            <a:ext cx="780585" cy="949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3647525" y="711919"/>
            <a:ext cx="780585" cy="94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3647524" y="2465446"/>
            <a:ext cx="780585" cy="94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3647523" y="3869570"/>
            <a:ext cx="780585" cy="94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3647522" y="5374155"/>
            <a:ext cx="780585" cy="94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6" y="979235"/>
            <a:ext cx="4483450" cy="284210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1"/>
            <a:ext cx="2085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inflation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81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169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112</cp:revision>
  <dcterms:created xsi:type="dcterms:W3CDTF">2014-07-28T00:51:28Z</dcterms:created>
  <dcterms:modified xsi:type="dcterms:W3CDTF">2014-10-06T13:37:05Z</dcterms:modified>
</cp:coreProperties>
</file>