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0" r:id="rId4"/>
    <p:sldId id="271" r:id="rId5"/>
    <p:sldId id="272" r:id="rId6"/>
    <p:sldId id="273" r:id="rId7"/>
    <p:sldId id="274" r:id="rId8"/>
    <p:sldId id="261" r:id="rId9"/>
    <p:sldId id="263" r:id="rId10"/>
    <p:sldId id="264" r:id="rId11"/>
    <p:sldId id="258" r:id="rId12"/>
    <p:sldId id="260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0FA7-BA97-4435-8901-E2436510EA0B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051E6-9154-4EC3-A9B1-CC9FD8CC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Why does the Gov’t exist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England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To assure order</a:t>
            </a:r>
          </a:p>
          <a:p>
            <a:r>
              <a:rPr lang="en-US" sz="3600" dirty="0" smtClean="0"/>
              <a:t>To </a:t>
            </a:r>
            <a:r>
              <a:rPr lang="en-US" sz="3600" dirty="0" smtClean="0"/>
              <a:t>make the </a:t>
            </a:r>
            <a:r>
              <a:rPr lang="en-US" sz="3600" dirty="0" smtClean="0"/>
              <a:t>upper class and the King</a:t>
            </a:r>
            <a:r>
              <a:rPr lang="en-US" sz="3600" dirty="0" smtClean="0"/>
              <a:t> </a:t>
            </a:r>
            <a:r>
              <a:rPr lang="en-US" sz="3600" dirty="0" smtClean="0"/>
              <a:t>rich</a:t>
            </a:r>
          </a:p>
          <a:p>
            <a:r>
              <a:rPr lang="en-US" sz="3600" dirty="0" smtClean="0"/>
              <a:t>To </a:t>
            </a:r>
            <a:r>
              <a:rPr lang="en-US" sz="3600" dirty="0" smtClean="0"/>
              <a:t>make the King more powerful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Protect citizens:</a:t>
            </a:r>
          </a:p>
          <a:p>
            <a:pPr lvl="1"/>
            <a:r>
              <a:rPr lang="en-US" sz="3600" dirty="0" smtClean="0"/>
              <a:t>Life</a:t>
            </a:r>
          </a:p>
          <a:p>
            <a:pPr lvl="1"/>
            <a:r>
              <a:rPr lang="en-US" sz="3600" dirty="0" smtClean="0"/>
              <a:t>Liberty</a:t>
            </a:r>
          </a:p>
          <a:p>
            <a:pPr lvl="1"/>
            <a:r>
              <a:rPr lang="en-US" sz="3600" dirty="0" smtClean="0"/>
              <a:t>Property</a:t>
            </a:r>
          </a:p>
          <a:p>
            <a:pPr lvl="1"/>
            <a:endParaRPr lang="en-US" sz="3600" dirty="0"/>
          </a:p>
        </p:txBody>
      </p:sp>
      <p:pic>
        <p:nvPicPr>
          <p:cNvPr id="2050" name="Picture 2" descr="C:\Users\pearce.dietrich\AppData\Local\Microsoft\Windows\Temporary Internet Files\Content.IE5\UHPARGJF\MC9001292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066800" cy="7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31CLG04C\MC9004363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799"/>
            <a:ext cx="1676400" cy="7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ertical Scroll 9"/>
          <p:cNvSpPr/>
          <p:nvPr/>
        </p:nvSpPr>
        <p:spPr>
          <a:xfrm>
            <a:off x="6629400" y="5105400"/>
            <a:ext cx="2514600" cy="1573202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8001" y="5281317"/>
            <a:ext cx="2156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Va</a:t>
            </a:r>
            <a:r>
              <a:rPr lang="en-US" sz="2800" b="1" dirty="0" smtClean="0"/>
              <a:t> Declaration of Rights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27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459420" y="304799"/>
            <a:ext cx="2379780" cy="1758593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892314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Declaration of Independence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 rot="20995879">
            <a:off x="13959" y="217232"/>
            <a:ext cx="61101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</a:rPr>
              <a:t>4 Big Points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42" y="2308924"/>
            <a:ext cx="85269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Independence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Equality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Unalienable Rights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4400" dirty="0" smtClean="0"/>
              <a:t>Life, Liberty, Pursuit of Happiness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smtClean="0"/>
              <a:t>Grievances </a:t>
            </a:r>
            <a:r>
              <a:rPr lang="en-US" sz="3200" dirty="0" smtClean="0"/>
              <a:t>(complaints)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67400" y="2707190"/>
            <a:ext cx="3269226" cy="4150810"/>
            <a:chOff x="5105400" y="2164803"/>
            <a:chExt cx="3585417" cy="4283623"/>
          </a:xfrm>
        </p:grpSpPr>
        <p:pic>
          <p:nvPicPr>
            <p:cNvPr id="13" name="Picture 2" descr="https://encrypted-tbn0.gstatic.com/images?q=tbn:ANd9GcSLyw7mCVMYaJUO4ywtl4tApcrXft_DsOnLKfIIPN94Y7ZkEP2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97616"/>
              <a:ext cx="3585417" cy="4150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4.bp.blogspot.com/-syXtv3rtPWI/T8ufs_yfytI/AAAAAAAAIQ8/T4Xs8jRKLv0/s1600/Union_Ja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082" y="2438401"/>
              <a:ext cx="907026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pearce.dietrich\AppData\Local\Microsoft\Windows\Temporary Internet Files\Content.IE5\EEL0LP37\MC90043265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55483">
              <a:off x="5810815" y="2164803"/>
              <a:ext cx="547195" cy="547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6" r="47656" b="11849"/>
          <a:stretch/>
        </p:blipFill>
        <p:spPr bwMode="auto">
          <a:xfrm>
            <a:off x="6138369" y="3815879"/>
            <a:ext cx="2963259" cy="301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0" y="152401"/>
            <a:ext cx="9144000" cy="6553200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398" y="979468"/>
            <a:ext cx="65532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French Script MT" pitchFamily="66" charset="0"/>
              </a:rPr>
              <a:t>Dear King, </a:t>
            </a:r>
            <a:endParaRPr lang="en-US" sz="4400" b="1" dirty="0">
              <a:latin typeface="French Script MT" pitchFamily="66" charset="0"/>
            </a:endParaRPr>
          </a:p>
          <a:p>
            <a:r>
              <a:rPr lang="en-US" sz="2200" dirty="0">
                <a:latin typeface="French Script MT" pitchFamily="66" charset="0"/>
              </a:rPr>
              <a:t> </a:t>
            </a:r>
            <a:r>
              <a:rPr lang="en-US" sz="2200" dirty="0" smtClean="0">
                <a:latin typeface="French Script MT" pitchFamily="66" charset="0"/>
              </a:rPr>
              <a:t>   </a:t>
            </a:r>
            <a:endParaRPr lang="en-US" sz="2200" dirty="0">
              <a:latin typeface="French Script MT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You are a </a:t>
            </a:r>
            <a:r>
              <a:rPr lang="en-US" sz="3200" dirty="0"/>
              <a:t>tyrant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You have taken our right </a:t>
            </a:r>
            <a:r>
              <a:rPr lang="en-US" sz="3200" dirty="0"/>
              <a:t>of trial by jury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You have unfairly taxed us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You have removed our representatives in the government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You have a standing army </a:t>
            </a:r>
            <a:r>
              <a:rPr lang="en-US" sz="3200" dirty="0"/>
              <a:t>in the colonies in times of peace 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…and more</a:t>
            </a:r>
            <a:endParaRPr lang="en-US" sz="3600" dirty="0">
              <a:latin typeface="French Script MT" pitchFamily="66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989870">
            <a:off x="7009269" y="362255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00CC"/>
                </a:solidFill>
              </a:rPr>
              <a:t>27</a:t>
            </a:r>
            <a:endParaRPr lang="en-US" sz="115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deubel.edublogs.org/files/2011/05/Blank-Piece-of-Paper-1cauv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0"/>
            <a:ext cx="8753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3273" y="250032"/>
            <a:ext cx="6858000" cy="724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Comic Sans MS" pitchFamily="66" charset="0"/>
              </a:rPr>
              <a:t>Dear BF or </a:t>
            </a:r>
            <a:r>
              <a:rPr lang="en-US" sz="4000" b="1" dirty="0" err="1" smtClean="0">
                <a:latin typeface="Comic Sans MS" pitchFamily="66" charset="0"/>
              </a:rPr>
              <a:t>GF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00" dirty="0">
                <a:latin typeface="Comic Sans MS" pitchFamily="66" charset="0"/>
              </a:rPr>
              <a:t> </a:t>
            </a:r>
            <a:r>
              <a:rPr lang="en-US" sz="300" dirty="0" smtClean="0">
                <a:latin typeface="Comic Sans MS" pitchFamily="66" charset="0"/>
              </a:rPr>
              <a:t>   </a:t>
            </a:r>
            <a:r>
              <a:rPr lang="en-US" sz="100" dirty="0" smtClean="0">
                <a:latin typeface="Comic Sans MS" pitchFamily="66" charset="0"/>
              </a:rPr>
              <a:t>   </a:t>
            </a:r>
            <a:endParaRPr lang="en-US" sz="3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I’m breaking up with you (independence)</a:t>
            </a:r>
            <a:endParaRPr lang="en-US" sz="2800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Your breath stinks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smell</a:t>
            </a:r>
            <a:endParaRPr lang="en-US" sz="2800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Your jokes aren’t funny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You’re immature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never stood up for me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think you’re more important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Your friends are better looking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itchFamily="66" charset="0"/>
              </a:rPr>
              <a:t>	</a:t>
            </a:r>
          </a:p>
          <a:p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u_jDHIIo9wc/TWXUqwuFpqI/AAAAAAAAAEI/hNc9k8VuHJg/s1600/SecondContent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" y="762000"/>
            <a:ext cx="8936924" cy="60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4670" y="-7374"/>
            <a:ext cx="6954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Second Continental Congress</a:t>
            </a:r>
            <a:endParaRPr lang="en-US" sz="4400" b="1" dirty="0"/>
          </a:p>
        </p:txBody>
      </p:sp>
      <p:sp>
        <p:nvSpPr>
          <p:cNvPr id="3" name="Oval Callout 2"/>
          <p:cNvSpPr/>
          <p:nvPr/>
        </p:nvSpPr>
        <p:spPr>
          <a:xfrm>
            <a:off x="6248400" y="1143000"/>
            <a:ext cx="1905000" cy="1295400"/>
          </a:xfrm>
          <a:prstGeom prst="wedgeEllipseCallout">
            <a:avLst>
              <a:gd name="adj1" fmla="val -53560"/>
              <a:gd name="adj2" fmla="val 742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Yes!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524000" y="1340427"/>
            <a:ext cx="1905000" cy="1295400"/>
          </a:xfrm>
          <a:prstGeom prst="wedgeEllipseCallout">
            <a:avLst>
              <a:gd name="adj1" fmla="val -53560"/>
              <a:gd name="adj2" fmla="val 742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Yes!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810000" y="796636"/>
            <a:ext cx="1905000" cy="1295400"/>
          </a:xfrm>
          <a:prstGeom prst="wedgeEllipseCallout">
            <a:avLst>
              <a:gd name="adj1" fmla="val -73196"/>
              <a:gd name="adj2" fmla="val 1694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Yes!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42170" y="762067"/>
            <a:ext cx="1905000" cy="1295400"/>
          </a:xfrm>
          <a:prstGeom prst="wedgeEllipseCallout">
            <a:avLst>
              <a:gd name="adj1" fmla="val -11378"/>
              <a:gd name="adj2" fmla="val 114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Yes!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66555" y="692727"/>
            <a:ext cx="1905000" cy="1295400"/>
          </a:xfrm>
          <a:prstGeom prst="wedgeEllipseCallout">
            <a:avLst>
              <a:gd name="adj1" fmla="val -66651"/>
              <a:gd name="adj2" fmla="val 174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Yes!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14" descr="http://mrnussbaum.com/images/makeyourow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4853" r="22942" b="1"/>
          <a:stretch/>
        </p:blipFill>
        <p:spPr bwMode="auto">
          <a:xfrm>
            <a:off x="100288" y="2374812"/>
            <a:ext cx="2376212" cy="43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ont-tread-on.me/wp-content/uploads/2011/03/img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84838"/>
            <a:ext cx="4748681" cy="31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deubel.edublogs.org/files/2011/05/Blank-Piece-of-Paper-1cauv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0"/>
            <a:ext cx="8753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3273" y="250032"/>
            <a:ext cx="6858000" cy="724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Comic Sans MS" pitchFamily="66" charset="0"/>
              </a:rPr>
              <a:t>Dear BF or </a:t>
            </a:r>
            <a:r>
              <a:rPr lang="en-US" sz="4000" b="1" dirty="0" err="1" smtClean="0">
                <a:latin typeface="Comic Sans MS" pitchFamily="66" charset="0"/>
              </a:rPr>
              <a:t>GF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00" dirty="0">
                <a:latin typeface="Comic Sans MS" pitchFamily="66" charset="0"/>
              </a:rPr>
              <a:t> </a:t>
            </a:r>
            <a:r>
              <a:rPr lang="en-US" sz="300" dirty="0" smtClean="0">
                <a:latin typeface="Comic Sans MS" pitchFamily="66" charset="0"/>
              </a:rPr>
              <a:t>   </a:t>
            </a:r>
            <a:r>
              <a:rPr lang="en-US" sz="100" dirty="0" smtClean="0">
                <a:latin typeface="Comic Sans MS" pitchFamily="66" charset="0"/>
              </a:rPr>
              <a:t>   </a:t>
            </a:r>
            <a:endParaRPr lang="en-US" sz="3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I’m breaking up with you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Your breath stinks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smell</a:t>
            </a:r>
            <a:endParaRPr lang="en-US" sz="2800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Your jokes aren’t funny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You’re immature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never stood up for me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think you’re more important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Your friends are better looking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itchFamily="66" charset="0"/>
              </a:rPr>
              <a:t>	</a:t>
            </a:r>
          </a:p>
          <a:p>
            <a:endParaRPr lang="en-US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1065" y="228261"/>
            <a:ext cx="198119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Where are the 4 parts?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14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deubel.edublogs.org/files/2011/05/Blank-Piece-of-Paper-1cauv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60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3272" y="149721"/>
            <a:ext cx="75507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Comic Sans MS" pitchFamily="66" charset="0"/>
              </a:rPr>
              <a:t>Write your own break up letter to the King or Queen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Declare your independence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explain that you are equal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explain that your unalienable rights were not protected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state 7 grievances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00CC"/>
                </a:solidFill>
                <a:latin typeface="Comic Sans MS" pitchFamily="66" charset="0"/>
              </a:rPr>
              <a:t>sign it!</a:t>
            </a:r>
            <a:endParaRPr lang="en-US" sz="2800" dirty="0">
              <a:solidFill>
                <a:srgbClr val="0000CC"/>
              </a:solidFill>
              <a:latin typeface="Comic Sans MS" pitchFamily="66" charset="0"/>
            </a:endParaRPr>
          </a:p>
          <a:p>
            <a:endParaRPr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y.org/kids/visitUs/colonialPeople/images/farm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raphicsfactory.com/clip-art/image_files/tn_image/4/713044-tn_pres1_George_Washington_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73" y="2536166"/>
            <a:ext cx="2139227" cy="41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51230" y="0"/>
            <a:ext cx="3416060" cy="4295956"/>
            <a:chOff x="5934972" y="0"/>
            <a:chExt cx="4554747" cy="3459496"/>
          </a:xfrm>
        </p:grpSpPr>
        <p:sp>
          <p:nvSpPr>
            <p:cNvPr id="2" name="Oval Callout 1"/>
            <p:cNvSpPr/>
            <p:nvPr/>
          </p:nvSpPr>
          <p:spPr>
            <a:xfrm>
              <a:off x="5934972" y="0"/>
              <a:ext cx="4554747" cy="2812212"/>
            </a:xfrm>
            <a:prstGeom prst="wedgeEllipseCallout">
              <a:avLst>
                <a:gd name="adj1" fmla="val 28608"/>
                <a:gd name="adj2" fmla="val 74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74267" y="135509"/>
              <a:ext cx="411193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ysClr val="windowText" lastClr="000000"/>
                  </a:solidFill>
                </a:rPr>
                <a:t>Let’s declare independence from England and fight a war against the strongest nation in the world!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72" y="3276600"/>
            <a:ext cx="2945984" cy="4513741"/>
            <a:chOff x="5719227" y="469058"/>
            <a:chExt cx="4554747" cy="3715252"/>
          </a:xfrm>
        </p:grpSpPr>
        <p:sp>
          <p:nvSpPr>
            <p:cNvPr id="8" name="Oval Callout 7"/>
            <p:cNvSpPr/>
            <p:nvPr/>
          </p:nvSpPr>
          <p:spPr>
            <a:xfrm>
              <a:off x="5719227" y="469058"/>
              <a:ext cx="4554747" cy="2812212"/>
            </a:xfrm>
            <a:prstGeom prst="wedgeEllipseCallout">
              <a:avLst>
                <a:gd name="adj1" fmla="val 44038"/>
                <a:gd name="adj2" fmla="val -9628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0633" y="850256"/>
              <a:ext cx="4111932" cy="3334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ysClr val="windowText" lastClr="000000"/>
                  </a:solidFill>
                </a:rPr>
                <a:t>Yeah, I don’t know about that. I think I will just stay here on my farm.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4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ofjournalism.onmason.com/files/2012/09/common_sen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0" y="310552"/>
            <a:ext cx="5061034" cy="55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rspencer.info/wp-content/uploads/2011/10/Thomas_P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26961" cy="38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shs.org/cool2/graphics/uncles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70" y="1"/>
            <a:ext cx="2861979" cy="50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fpc.af.mil/shared/media/document/AFD-090803-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85" y="155878"/>
            <a:ext cx="2978749" cy="47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Common Sense</a:t>
            </a:r>
            <a:endParaRPr lang="en-US" sz="6000" b="1" dirty="0"/>
          </a:p>
        </p:txBody>
      </p:sp>
      <p:pic>
        <p:nvPicPr>
          <p:cNvPr id="3074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2" y="3903851"/>
            <a:ext cx="2985748" cy="26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39" y="3903851"/>
            <a:ext cx="2985748" cy="26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6053" y="2024742"/>
            <a:ext cx="34992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No Need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Gov’t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Rules</a:t>
            </a:r>
          </a:p>
        </p:txBody>
      </p:sp>
      <p:pic>
        <p:nvPicPr>
          <p:cNvPr id="6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" y="1249853"/>
            <a:ext cx="2985748" cy="26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25" y="1249853"/>
            <a:ext cx="2562774" cy="26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3542" y="2030173"/>
            <a:ext cx="34992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No Need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Gov’t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002060"/>
                </a:solidFill>
              </a:rPr>
              <a:t>NEED</a:t>
            </a:r>
            <a:r>
              <a:rPr lang="en-US" sz="4800" dirty="0" smtClean="0"/>
              <a:t> Rules</a:t>
            </a:r>
          </a:p>
        </p:txBody>
      </p:sp>
      <p:pic>
        <p:nvPicPr>
          <p:cNvPr id="9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3" y="2354299"/>
            <a:ext cx="2738565" cy="24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06" y="4013710"/>
            <a:ext cx="2738565" cy="24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43" y="142572"/>
            <a:ext cx="2738565" cy="24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30" y="2898584"/>
            <a:ext cx="2738565" cy="24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89" y="4170673"/>
            <a:ext cx="2738565" cy="24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ector-magz.com/wp-content/uploads/2013/08/family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9" y="4178499"/>
            <a:ext cx="2738565" cy="24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9378" y="2030526"/>
            <a:ext cx="3357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002060"/>
                </a:solidFill>
              </a:rPr>
              <a:t>NEED </a:t>
            </a:r>
            <a:r>
              <a:rPr lang="en-US" sz="4800" dirty="0" smtClean="0"/>
              <a:t>Gov’t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002060"/>
                </a:solidFill>
              </a:rPr>
              <a:t>NEED</a:t>
            </a:r>
            <a:r>
              <a:rPr lang="en-US" sz="4800" dirty="0" smtClean="0"/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20696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8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Common Sense</a:t>
            </a:r>
            <a:endParaRPr lang="en-US" sz="4800" b="1" dirty="0"/>
          </a:p>
        </p:txBody>
      </p:sp>
      <p:pic>
        <p:nvPicPr>
          <p:cNvPr id="4098" name="Picture 2" descr="http://upload.wikimedia.org/wikipedia/commons/3/35/England_Map_Euro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29770" r="38665" b="10300"/>
          <a:stretch/>
        </p:blipFill>
        <p:spPr bwMode="auto">
          <a:xfrm>
            <a:off x="528638" y="1856558"/>
            <a:ext cx="3743325" cy="45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ps.unomaha.edu/Peterson/travel13/Assignments/Map/maps_files/North_America_pol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12118" r="8549" b="24412"/>
          <a:stretch/>
        </p:blipFill>
        <p:spPr bwMode="auto">
          <a:xfrm>
            <a:off x="4414839" y="114300"/>
            <a:ext cx="472916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b="1" dirty="0" smtClean="0"/>
              <a:t>Common Sense</a:t>
            </a:r>
            <a:endParaRPr lang="en-US" dirty="0"/>
          </a:p>
        </p:txBody>
      </p:sp>
      <p:pic>
        <p:nvPicPr>
          <p:cNvPr id="5122" name="Picture 2" descr="http://thetruthnews.info/world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4" y="933450"/>
            <a:ext cx="7545416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629025" y="2247900"/>
            <a:ext cx="1200150" cy="4381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279" y="5631511"/>
            <a:ext cx="293061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3000 miles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421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 smtClean="0"/>
              <a:t>Common Sense</a:t>
            </a:r>
            <a:endParaRPr lang="en-US" sz="5400" b="1" dirty="0"/>
          </a:p>
        </p:txBody>
      </p:sp>
      <p:pic>
        <p:nvPicPr>
          <p:cNvPr id="6146" name="Picture 2" descr="http://revolution.mrdonn.org/George%20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90688"/>
            <a:ext cx="3181350" cy="50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36633" y="2627086"/>
            <a:ext cx="2383910" cy="2802796"/>
            <a:chOff x="5339512" y="2627086"/>
            <a:chExt cx="2554547" cy="2802796"/>
          </a:xfrm>
        </p:grpSpPr>
        <p:pic>
          <p:nvPicPr>
            <p:cNvPr id="6148" name="Picture 4" descr="http://sizzlingbombay.net/wp-content/uploads/2012/07/scroll-sto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400" y="2627086"/>
              <a:ext cx="2188768" cy="2802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39512" y="3366764"/>
              <a:ext cx="255454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/>
                <a:t>Colonial</a:t>
              </a:r>
            </a:p>
            <a:p>
              <a:pPr algn="ctr"/>
              <a:r>
                <a:rPr lang="en-US" sz="4000" b="1" dirty="0" smtClean="0"/>
                <a:t>Laws</a:t>
              </a:r>
              <a:endParaRPr lang="en-US" sz="4000" b="1" dirty="0"/>
            </a:p>
          </p:txBody>
        </p:sp>
      </p:grpSp>
      <p:sp>
        <p:nvSpPr>
          <p:cNvPr id="7" name="Right Arrow 6"/>
          <p:cNvSpPr/>
          <p:nvPr/>
        </p:nvSpPr>
        <p:spPr>
          <a:xfrm rot="20322469">
            <a:off x="5886856" y="2751440"/>
            <a:ext cx="740228" cy="4209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88867">
            <a:off x="5915791" y="4479745"/>
            <a:ext cx="740228" cy="4209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http://0.tqn.com/d/goeurope/1/0/N/8/2/england-attractions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1" y="365125"/>
            <a:ext cx="1891986" cy="27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visitbalitoday.com/wp-content/uploads/2012/12/colors-of-engl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66" y="233819"/>
            <a:ext cx="972144" cy="93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83" y="1320694"/>
            <a:ext cx="820310" cy="1002601"/>
          </a:xfrm>
          <a:prstGeom prst="rect">
            <a:avLst/>
          </a:prstGeom>
        </p:spPr>
      </p:pic>
      <p:pic>
        <p:nvPicPr>
          <p:cNvPr id="6158" name="Picture 14" descr="http://mrnussbaum.com/images/makeyourow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4853" r="22942" b="1"/>
          <a:stretch/>
        </p:blipFill>
        <p:spPr bwMode="auto">
          <a:xfrm>
            <a:off x="7395488" y="3726332"/>
            <a:ext cx="1640162" cy="30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2.gstatic.com/images?q=tbn:ANd9GcRR6gJlogL3rruD-CgVCkC6vH6VnjKlr_LyNK-K8K42SOyqsqz2gXUyP77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09" y="4897206"/>
            <a:ext cx="917293" cy="16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clker.com/cliparts/0/b/8/9/1197103065746278958mcol_money_bag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22" y="233819"/>
            <a:ext cx="866522" cy="13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459420" y="304799"/>
            <a:ext cx="2379780" cy="1758593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892314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Declaration of Independence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 rot="20995879">
            <a:off x="13959" y="217232"/>
            <a:ext cx="61101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</a:rPr>
              <a:t>4 Big Points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42" y="2308924"/>
            <a:ext cx="3911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Independence</a:t>
            </a:r>
          </a:p>
        </p:txBody>
      </p:sp>
      <p:pic>
        <p:nvPicPr>
          <p:cNvPr id="1026" name="Picture 2" descr="http://cdn.graphicsfactory.com/clip-art/image_files/image/9/716219-FPK0103.gif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7" b="55621"/>
          <a:stretch/>
        </p:blipFill>
        <p:spPr bwMode="auto">
          <a:xfrm>
            <a:off x="6691745" y="3352800"/>
            <a:ext cx="2284822" cy="33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.cornell.edu/cuamcg85/files/2013/01/Union_Jack-1udqh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94" y="5514109"/>
            <a:ext cx="1111809" cy="7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731327" y="3352799"/>
            <a:ext cx="2126083" cy="3313647"/>
            <a:chOff x="4731327" y="3352799"/>
            <a:chExt cx="2126083" cy="3313647"/>
          </a:xfrm>
        </p:grpSpPr>
        <p:pic>
          <p:nvPicPr>
            <p:cNvPr id="18" name="Picture 2" descr="http://cdn.graphicsfactory.com/clip-art/image_files/image/9/716219-FPK0103.gi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5621"/>
            <a:stretch/>
          </p:blipFill>
          <p:spPr bwMode="auto">
            <a:xfrm>
              <a:off x="4731327" y="3352799"/>
              <a:ext cx="2126083" cy="331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encrypted-tbn2.gstatic.com/images?q=tbn:ANd9GcTRzFg08Z-uvapU1ECEjmt3G0hK7o0D_mKLiIImWJrqPY1iXLmtvHw9odF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77" y="5562599"/>
              <a:ext cx="810803" cy="77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http://blogs.cornell.edu/cuamcg85/files/2013/01/Union_Jack-1udqh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21" y="5514108"/>
            <a:ext cx="1111809" cy="7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40868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459420" y="304799"/>
            <a:ext cx="2379780" cy="1758593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892314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Declaration of Independence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 rot="20995879">
            <a:off x="13959" y="217232"/>
            <a:ext cx="61101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</a:rPr>
              <a:t>4 Big Points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42" y="2308924"/>
            <a:ext cx="852695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Independence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Equality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4400" dirty="0" smtClean="0"/>
              <a:t>Unalienable Rights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4400" dirty="0" smtClean="0"/>
              <a:t>Life, Liberty, Pursuit of Happiness</a:t>
            </a:r>
            <a:endParaRPr lang="en-US" sz="4400" dirty="0"/>
          </a:p>
        </p:txBody>
      </p:sp>
      <p:pic>
        <p:nvPicPr>
          <p:cNvPr id="1032" name="Picture 8" descr="http://static.tvtropes.org/pmwiki/pub/images/stork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0" y="2308924"/>
            <a:ext cx="1932333" cy="19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2" t="38461" r="4531" b="16041"/>
          <a:stretch/>
        </p:blipFill>
        <p:spPr bwMode="auto">
          <a:xfrm>
            <a:off x="6313520" y="344560"/>
            <a:ext cx="2612957" cy="343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89686" y="4373021"/>
            <a:ext cx="3620066" cy="2159729"/>
            <a:chOff x="5289686" y="4373021"/>
            <a:chExt cx="3620066" cy="2159729"/>
          </a:xfrm>
        </p:grpSpPr>
        <p:grpSp>
          <p:nvGrpSpPr>
            <p:cNvPr id="11" name="Group 10"/>
            <p:cNvGrpSpPr/>
            <p:nvPr/>
          </p:nvGrpSpPr>
          <p:grpSpPr>
            <a:xfrm>
              <a:off x="6683797" y="4373021"/>
              <a:ext cx="2225955" cy="2125305"/>
              <a:chOff x="4267200" y="2705101"/>
              <a:chExt cx="2225955" cy="2125305"/>
            </a:xfrm>
          </p:grpSpPr>
          <p:pic>
            <p:nvPicPr>
              <p:cNvPr id="9" name="Picture 6" descr="http://webmaths.files.wordpress.com/2012/11/king_01_clip1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5654" y="2705101"/>
                <a:ext cx="1567501" cy="2125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Equal 9"/>
              <p:cNvSpPr/>
              <p:nvPr/>
            </p:nvSpPr>
            <p:spPr>
              <a:xfrm>
                <a:off x="4267200" y="3429000"/>
                <a:ext cx="685800" cy="762000"/>
              </a:xfrm>
              <a:prstGeom prst="mathEqual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6" name="Picture 2" descr="https://encrypted-tbn0.gstatic.com/images?q=tbn:ANd9GcT7n2G63i5btLrQSxGTvw-TjijVbi4YO244lsUiqrldfowmyoUbBsKXKr2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686" y="4373021"/>
              <a:ext cx="1263514" cy="215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7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322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Why does the Gov’t exist</vt:lpstr>
      <vt:lpstr>PowerPoint Presentation</vt:lpstr>
      <vt:lpstr>PowerPoint Presentation</vt:lpstr>
      <vt:lpstr>Common Sense</vt:lpstr>
      <vt:lpstr>Common Sense</vt:lpstr>
      <vt:lpstr>Common Sense</vt:lpstr>
      <vt:lpstr>Common Sense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the Gov’t exist</dc:title>
  <dc:creator>Nate Greening</dc:creator>
  <cp:lastModifiedBy>Nate Greening</cp:lastModifiedBy>
  <cp:revision>11</cp:revision>
  <dcterms:created xsi:type="dcterms:W3CDTF">2013-10-01T17:10:40Z</dcterms:created>
  <dcterms:modified xsi:type="dcterms:W3CDTF">2013-10-02T12:26:07Z</dcterms:modified>
</cp:coreProperties>
</file>