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5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40" d="100"/>
          <a:sy n="40" d="100"/>
        </p:scale>
        <p:origin x="-1026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1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7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2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9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5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4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0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7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3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6BCB6-56E0-4B1C-9FF9-5AC3B5DD06B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F0E1-055C-4E7F-A8CB-E35218F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0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36174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b="1" dirty="0"/>
              <a:t>B</a:t>
            </a:r>
            <a:r>
              <a:rPr lang="en-US" sz="19900" b="1" dirty="0" smtClean="0"/>
              <a:t>oom and Bust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2950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uskegee.edu/sites/www/Uploads/images/About%20Us/Visiting%20Tuskegee/bank1-clip-ar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682" y="23529"/>
            <a:ext cx="4495800" cy="324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32" y="24063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4396" y="3669188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9426550" y="24063"/>
            <a:ext cx="2738057" cy="73866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200" b="1" dirty="0" smtClean="0"/>
              <a:t>Problem #2</a:t>
            </a:r>
            <a:endParaRPr lang="en-US" sz="4200" b="1" dirty="0"/>
          </a:p>
        </p:txBody>
      </p:sp>
      <p:sp>
        <p:nvSpPr>
          <p:cNvPr id="18" name="Right Arrow 17"/>
          <p:cNvSpPr/>
          <p:nvPr/>
        </p:nvSpPr>
        <p:spPr>
          <a:xfrm>
            <a:off x="3110185" y="1461247"/>
            <a:ext cx="1726510" cy="61878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7064563" y="1461247"/>
            <a:ext cx="1886931" cy="61878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02" y="0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603" y="23529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716" y="0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46" y="1669789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16" y="1645726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017" y="1669255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30" y="1645726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5" y="3263416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175" y="3239353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6" y="3262882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289" y="3239353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31" y="4903804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01" y="4879741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0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602" y="4903270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715" y="4879741"/>
            <a:ext cx="479713" cy="13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968" y="3669188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501" y="3669187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50" y="3669186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3520" y="5192199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092" y="5192199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625" y="5192198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674" y="5192197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804" y="557022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376" y="557022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909" y="557021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958" y="557020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7928" y="2080033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500" y="2080033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033" y="2080032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082" y="2080031"/>
            <a:ext cx="479714" cy="13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29" y="5770232"/>
            <a:ext cx="1514781" cy="960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55807" y="3725579"/>
            <a:ext cx="5804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Banks don’t make money holding money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Banks make money </a:t>
            </a:r>
            <a:r>
              <a:rPr lang="en-US" sz="3600" b="1" i="1" dirty="0" smtClean="0"/>
              <a:t>loaning</a:t>
            </a:r>
            <a:r>
              <a:rPr lang="en-US" sz="3600" b="1" dirty="0" smtClean="0"/>
              <a:t> money</a:t>
            </a:r>
            <a:endParaRPr lang="en-US" sz="3600" b="1" dirty="0"/>
          </a:p>
        </p:txBody>
      </p:sp>
      <p:sp>
        <p:nvSpPr>
          <p:cNvPr id="59" name="Rounded Rectangular Callout 58"/>
          <p:cNvSpPr/>
          <p:nvPr/>
        </p:nvSpPr>
        <p:spPr>
          <a:xfrm>
            <a:off x="1569348" y="1422708"/>
            <a:ext cx="2131862" cy="1593627"/>
          </a:xfrm>
          <a:prstGeom prst="wedgeRoundRectCallout">
            <a:avLst>
              <a:gd name="adj1" fmla="val -55677"/>
              <a:gd name="adj2" fmla="val 7458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 want my money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0" name="Rounded Rectangular Callout 59"/>
          <p:cNvSpPr/>
          <p:nvPr/>
        </p:nvSpPr>
        <p:spPr>
          <a:xfrm>
            <a:off x="6942097" y="334004"/>
            <a:ext cx="2131862" cy="1593627"/>
          </a:xfrm>
          <a:prstGeom prst="wedgeRoundRectCallout">
            <a:avLst>
              <a:gd name="adj1" fmla="val -55677"/>
              <a:gd name="adj2" fmla="val 7458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No problem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" name="Rounded Rectangular Callout 60"/>
          <p:cNvSpPr/>
          <p:nvPr/>
        </p:nvSpPr>
        <p:spPr>
          <a:xfrm>
            <a:off x="1654715" y="1370609"/>
            <a:ext cx="2131862" cy="1593627"/>
          </a:xfrm>
          <a:prstGeom prst="wedgeRoundRectCallout">
            <a:avLst>
              <a:gd name="adj1" fmla="val -55677"/>
              <a:gd name="adj2" fmla="val 7458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We all want our money!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2" name="Rounded Rectangular Callout 61"/>
          <p:cNvSpPr/>
          <p:nvPr/>
        </p:nvSpPr>
        <p:spPr>
          <a:xfrm>
            <a:off x="7064563" y="334003"/>
            <a:ext cx="2131862" cy="1593627"/>
          </a:xfrm>
          <a:prstGeom prst="wedgeRoundRectCallout">
            <a:avLst>
              <a:gd name="adj1" fmla="val -55677"/>
              <a:gd name="adj2" fmla="val 7458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Uh oh.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19351" y="5925630"/>
            <a:ext cx="4477896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BANK RUN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64" name="Picture 8" descr="http://www.wto.org/images/img_press/press628_chart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636" y="1594503"/>
            <a:ext cx="4345598" cy="225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7" name="Group 66"/>
          <p:cNvGrpSpPr/>
          <p:nvPr/>
        </p:nvGrpSpPr>
        <p:grpSpPr>
          <a:xfrm>
            <a:off x="9450958" y="2238139"/>
            <a:ext cx="2820003" cy="3603000"/>
            <a:chOff x="9450958" y="2238139"/>
            <a:chExt cx="2820003" cy="3603000"/>
          </a:xfrm>
        </p:grpSpPr>
        <p:pic>
          <p:nvPicPr>
            <p:cNvPr id="65" name="Picture 2" descr="http://www.tuskegee.edu/sites/www/Uploads/images/About%20Us/Visiting%20Tuskegee/bank1-clip-art1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6407" y="3033858"/>
              <a:ext cx="2533992" cy="1828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Multiply 65"/>
            <p:cNvSpPr/>
            <p:nvPr/>
          </p:nvSpPr>
          <p:spPr>
            <a:xfrm>
              <a:off x="9450958" y="2238139"/>
              <a:ext cx="2820003" cy="3603000"/>
            </a:xfrm>
            <a:prstGeom prst="mathMultiply">
              <a:avLst>
                <a:gd name="adj1" fmla="val 10702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Multiply 67"/>
          <p:cNvSpPr/>
          <p:nvPr/>
        </p:nvSpPr>
        <p:spPr>
          <a:xfrm>
            <a:off x="3746897" y="-638765"/>
            <a:ext cx="4261131" cy="4993255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0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099E-6 -3.33333E-6 L 0.2367 -0.4412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8" y="-2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69 -0.4412 L 0.52453 0.0331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92" y="2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4" grpId="0"/>
      <p:bldP spid="59" grpId="0" animBg="1"/>
      <p:bldP spid="59" grpId="1" animBg="1"/>
      <p:bldP spid="60" grpId="0" animBg="1"/>
      <p:bldP spid="61" grpId="0" animBg="1"/>
      <p:bldP spid="62" grpId="0" animBg="1"/>
      <p:bldP spid="63" grpId="0" animBg="1"/>
      <p:bldP spid="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Why do banks stop lending?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go bankrupt …or are about to go bankrupt</a:t>
            </a:r>
            <a:endParaRPr lang="en-US" dirty="0"/>
          </a:p>
        </p:txBody>
      </p:sp>
      <p:pic>
        <p:nvPicPr>
          <p:cNvPr id="4" name="Picture 2" descr="http://www.tuskegee.edu/sites/www/Uploads/images/About%20Us/Visiting%20Tuskegee/bank1-clip-ar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194" y="3267923"/>
            <a:ext cx="4495800" cy="324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78" y="3267923"/>
            <a:ext cx="959427" cy="27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683" y="3669188"/>
            <a:ext cx="959427" cy="27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847" y="5257317"/>
            <a:ext cx="1724120" cy="10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2459" y="5725389"/>
            <a:ext cx="2820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$100,000</a:t>
            </a:r>
            <a:endParaRPr lang="en-US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62458" y="4954459"/>
            <a:ext cx="282000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8000"/>
                </a:solidFill>
              </a:rPr>
              <a:t>$103,000</a:t>
            </a:r>
            <a:endParaRPr lang="en-US" sz="54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7284" y="5666821"/>
            <a:ext cx="2820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$100,000</a:t>
            </a:r>
            <a:endParaRPr lang="en-US" sz="5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49814" y="4880456"/>
            <a:ext cx="282000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8000"/>
                </a:solidFill>
              </a:rPr>
              <a:t>$106,000</a:t>
            </a:r>
            <a:endParaRPr lang="en-US" sz="5400" b="1" dirty="0">
              <a:solidFill>
                <a:srgbClr val="008000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10416397" y="5039797"/>
            <a:ext cx="1638133" cy="1501838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8021046" y="4638532"/>
            <a:ext cx="1638133" cy="1501838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917679" y="4421012"/>
            <a:ext cx="1534006" cy="61878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6847995" y="4355372"/>
            <a:ext cx="1534006" cy="61878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ular Callout 19"/>
          <p:cNvSpPr/>
          <p:nvPr/>
        </p:nvSpPr>
        <p:spPr>
          <a:xfrm>
            <a:off x="1876926" y="1203158"/>
            <a:ext cx="2574759" cy="2064765"/>
          </a:xfrm>
          <a:prstGeom prst="wedgeRoundRectCallout">
            <a:avLst>
              <a:gd name="adj1" fmla="val -65693"/>
              <a:gd name="adj2" fmla="val 706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 want my money back please.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7084420" y="1355558"/>
            <a:ext cx="2574759" cy="2064765"/>
          </a:xfrm>
          <a:prstGeom prst="wedgeRoundRectCallout">
            <a:avLst>
              <a:gd name="adj1" fmla="val -65693"/>
              <a:gd name="adj2" fmla="val 706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Uhhh</a:t>
            </a:r>
            <a:r>
              <a:rPr lang="en-US" sz="3200" b="1" dirty="0" smtClean="0">
                <a:solidFill>
                  <a:schemeClr val="tx1"/>
                </a:solidFill>
              </a:rPr>
              <a:t>, we don’t have it.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2" name="Multiply 21"/>
          <p:cNvSpPr/>
          <p:nvPr/>
        </p:nvSpPr>
        <p:spPr>
          <a:xfrm>
            <a:off x="3366877" y="2741766"/>
            <a:ext cx="5073315" cy="4596062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1298739" y="3865321"/>
            <a:ext cx="2820003" cy="3603000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85130" y="4355372"/>
            <a:ext cx="2841996" cy="76944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Cant Spend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50004" y="4280043"/>
            <a:ext cx="2841996" cy="76944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Cant Spend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4197" y="4562592"/>
            <a:ext cx="3818674" cy="144655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Out of Business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Can’t Loan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84421" y="24063"/>
            <a:ext cx="10480187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Problem #1 – The Great Recession (2008-2009)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34392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988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The Great Depression </a:t>
            </a:r>
            <a:r>
              <a:rPr lang="en-US" b="1" dirty="0" smtClean="0"/>
              <a:t>(1930s)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1371600"/>
            <a:ext cx="11646569" cy="5245767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Black Tuesday </a:t>
            </a:r>
            <a:r>
              <a:rPr lang="en-US" sz="4400" dirty="0" smtClean="0"/>
              <a:t>– </a:t>
            </a:r>
            <a:r>
              <a:rPr lang="en-US" sz="3600" dirty="0" smtClean="0"/>
              <a:t>Stock Market Prices dramatically drop</a:t>
            </a:r>
          </a:p>
          <a:p>
            <a:pPr lvl="1"/>
            <a:r>
              <a:rPr lang="en-US" sz="4000" dirty="0" smtClean="0"/>
              <a:t>Psychological: Peopl</a:t>
            </a:r>
            <a:r>
              <a:rPr lang="en-US" sz="4000" i="1" dirty="0" smtClean="0"/>
              <a:t>e</a:t>
            </a:r>
            <a:r>
              <a:rPr lang="en-US" sz="4000" dirty="0" smtClean="0"/>
              <a:t> are worried – STOP SPENDING</a:t>
            </a:r>
          </a:p>
          <a:p>
            <a:pPr lvl="2"/>
            <a:r>
              <a:rPr lang="en-US" sz="4000" b="1" dirty="0" smtClean="0"/>
              <a:t>Businesses Fail </a:t>
            </a:r>
            <a:r>
              <a:rPr lang="en-US" sz="4000" dirty="0" smtClean="0"/>
              <a:t>because no one is spending</a:t>
            </a:r>
          </a:p>
          <a:p>
            <a:pPr lvl="2"/>
            <a:r>
              <a:rPr lang="en-US" sz="3800" dirty="0" smtClean="0"/>
              <a:t>People loses jobs</a:t>
            </a:r>
          </a:p>
          <a:p>
            <a:pPr lvl="3"/>
            <a:r>
              <a:rPr lang="en-US" sz="3600" dirty="0" smtClean="0"/>
              <a:t>Loans stop getting paid bank Banks fail</a:t>
            </a:r>
          </a:p>
          <a:p>
            <a:pPr lvl="4"/>
            <a:r>
              <a:rPr lang="en-US" sz="3600" dirty="0" smtClean="0"/>
              <a:t>EVEN LESS MONEY IN THE ECONOMY</a:t>
            </a:r>
          </a:p>
          <a:p>
            <a:pPr lvl="5"/>
            <a:r>
              <a:rPr lang="en-US" sz="3600" dirty="0" smtClean="0"/>
              <a:t>Everything spirals out of control</a:t>
            </a:r>
          </a:p>
          <a:p>
            <a:endParaRPr lang="en-US" dirty="0" smtClean="0"/>
          </a:p>
        </p:txBody>
      </p:sp>
      <p:pic>
        <p:nvPicPr>
          <p:cNvPr id="4098" name="Picture 2" descr="http://www.online-stock-trading-guide.com/image-files/1930-stock-chart-small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885" y="0"/>
            <a:ext cx="4997114" cy="37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government.pppst.com/banner_three_branch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441" y="4336300"/>
            <a:ext cx="4784223" cy="252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429" y="5812287"/>
            <a:ext cx="1514781" cy="96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4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506E-6 -1.11111E-6 L 0.11047 -0.5324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17" y="-2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d6nwxB8NNcI/T34SRZmBYBI/AAAAAAAADkI/3wpja9fp15M/s1600/RGDP%2Bper%2Bcapital%2Bnot%2Broll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25" y="304800"/>
            <a:ext cx="11569700" cy="629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0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982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Economies are Cyclical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57" y="1223357"/>
            <a:ext cx="10515600" cy="5366656"/>
          </a:xfrm>
        </p:spPr>
        <p:txBody>
          <a:bodyPr>
            <a:noAutofit/>
          </a:bodyPr>
          <a:lstStyle/>
          <a:p>
            <a:r>
              <a:rPr lang="en-US" sz="4000" dirty="0" smtClean="0"/>
              <a:t>Good times (Boom)</a:t>
            </a:r>
          </a:p>
          <a:p>
            <a:r>
              <a:rPr lang="en-US" sz="4000" dirty="0" smtClean="0"/>
              <a:t>Bad Times (Bust)</a:t>
            </a:r>
          </a:p>
          <a:p>
            <a:r>
              <a:rPr lang="en-US" sz="4000" dirty="0" smtClean="0"/>
              <a:t>Why?</a:t>
            </a:r>
          </a:p>
          <a:p>
            <a:pPr lvl="1"/>
            <a:r>
              <a:rPr lang="en-US" sz="3600" dirty="0" smtClean="0"/>
              <a:t>Increase in spending (Boom)</a:t>
            </a:r>
          </a:p>
          <a:p>
            <a:pPr lvl="1"/>
            <a:r>
              <a:rPr lang="en-US" sz="3600" dirty="0" smtClean="0"/>
              <a:t>Decrease in spending (Bust)</a:t>
            </a:r>
          </a:p>
          <a:p>
            <a:pPr lvl="2"/>
            <a:r>
              <a:rPr lang="en-US" sz="3600" dirty="0" smtClean="0"/>
              <a:t>Why does spending change?</a:t>
            </a:r>
          </a:p>
          <a:p>
            <a:pPr lvl="3"/>
            <a:r>
              <a:rPr lang="en-US" sz="3200" dirty="0" smtClean="0"/>
              <a:t>Prices Change</a:t>
            </a:r>
          </a:p>
          <a:p>
            <a:pPr lvl="3"/>
            <a:r>
              <a:rPr lang="en-US" sz="3200" dirty="0" smtClean="0"/>
              <a:t>Banks stop lending</a:t>
            </a:r>
            <a:endParaRPr lang="en-US" sz="3200" dirty="0"/>
          </a:p>
        </p:txBody>
      </p:sp>
      <p:pic>
        <p:nvPicPr>
          <p:cNvPr id="4" name="Picture 8" descr="http://www.wto.org/images/img_press/press628_chart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873" y="1250432"/>
            <a:ext cx="5332260" cy="276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90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365125"/>
            <a:ext cx="11198225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Prices Change</a:t>
            </a:r>
            <a:endParaRPr lang="en-US" sz="5400" b="1" dirty="0"/>
          </a:p>
        </p:txBody>
      </p:sp>
      <p:pic>
        <p:nvPicPr>
          <p:cNvPr id="1026" name="Picture 2" descr="http://www.longfellow.org/wp-content/uploads/2013/07/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89" y="1490323"/>
            <a:ext cx="2416629" cy="181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42318" y="2595412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$200</a:t>
            </a:r>
            <a:endParaRPr lang="en-US" sz="3600" b="1" dirty="0"/>
          </a:p>
        </p:txBody>
      </p:sp>
      <p:pic>
        <p:nvPicPr>
          <p:cNvPr id="1028" name="Picture 4" descr="http://t0.gstatic.com/images?q=tbn:ANd9GcTis97_fUTm4MfZhxRhDB_cmuU_S7cDb4ze-cCyiG0pcJKYNbi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1" y="2778569"/>
            <a:ext cx="682625" cy="104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100660" y="2595412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$220</a:t>
            </a:r>
            <a:endParaRPr lang="en-US" sz="3600" b="1" dirty="0"/>
          </a:p>
        </p:txBody>
      </p:sp>
      <p:pic>
        <p:nvPicPr>
          <p:cNvPr id="9" name="Picture 4" descr="http://t0.gstatic.com/images?q=tbn:ANd9GcTis97_fUTm4MfZhxRhDB_cmuU_S7cDb4ze-cCyiG0pcJKYNbi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3" y="2778569"/>
            <a:ext cx="682625" cy="104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helpingwithmath.com/printables/worksheets/geometry/grid0_1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219" y="114542"/>
            <a:ext cx="3269346" cy="312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9252857" y="2481943"/>
            <a:ext cx="413657" cy="4366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http://t0.gstatic.com/images?q=tbn:ANd9GcTis97_fUTm4MfZhxRhDB_cmuU_S7cDb4ze-cCyiG0pcJKYNbi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427993"/>
            <a:ext cx="682625" cy="104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9666514" y="2016311"/>
            <a:ext cx="498088" cy="4656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78213" y="472157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$240</a:t>
            </a:r>
            <a:endParaRPr lang="en-US" sz="3600" b="1" dirty="0"/>
          </a:p>
        </p:txBody>
      </p:sp>
      <p:pic>
        <p:nvPicPr>
          <p:cNvPr id="17" name="Picture 4" descr="http://t0.gstatic.com/images?q=tbn:ANd9GcTis97_fUTm4MfZhxRhDB_cmuU_S7cDb4ze-cCyiG0pcJKYNbi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070" y="4945460"/>
            <a:ext cx="682625" cy="104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270262" y="5328440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$260</a:t>
            </a:r>
            <a:endParaRPr lang="en-US" sz="3600" b="1" dirty="0"/>
          </a:p>
        </p:txBody>
      </p:sp>
      <p:pic>
        <p:nvPicPr>
          <p:cNvPr id="20" name="Picture 4" descr="http://t0.gstatic.com/images?q=tbn:ANd9GcTis97_fUTm4MfZhxRhDB_cmuU_S7cDb4ze-cCyiG0pcJKYNbi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76" y="5651605"/>
            <a:ext cx="682625" cy="104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/>
        </p:nvCxnSpPr>
        <p:spPr>
          <a:xfrm flipV="1">
            <a:off x="10121512" y="1579677"/>
            <a:ext cx="498088" cy="4656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http://www.wto.org/images/img_press/press628_chart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621" y="95401"/>
            <a:ext cx="4345598" cy="225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143215" y="6053726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$280</a:t>
            </a:r>
            <a:endParaRPr lang="en-US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150048" y="6053726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$270</a:t>
            </a:r>
            <a:endParaRPr lang="en-US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150048" y="6049370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$260</a:t>
            </a:r>
            <a:endParaRPr lang="en-US" sz="3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143215" y="6053726"/>
            <a:ext cx="1334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$250?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150048" y="6045014"/>
            <a:ext cx="1334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$240?</a:t>
            </a:r>
            <a:endParaRPr lang="en-US" sz="3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161372" y="6057169"/>
            <a:ext cx="1334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$230?</a:t>
            </a:r>
            <a:endParaRPr lang="en-US" sz="3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150048" y="6045253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$220</a:t>
            </a:r>
            <a:endParaRPr lang="en-US" sz="3600" b="1" dirty="0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10622207" y="1555996"/>
            <a:ext cx="218044" cy="8387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39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34349 -0.0208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74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349 -0.02084 L 0.03255 0.3236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47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56 0.32361 L 0.38255 0.408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0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55 0.40811 L 0.05833 0.5060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85" y="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9" grpId="0"/>
      <p:bldP spid="23" grpId="0"/>
      <p:bldP spid="23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Banks Stop Lending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Banks do not loan money out</a:t>
            </a:r>
          </a:p>
          <a:p>
            <a:pPr lvl="1"/>
            <a:r>
              <a:rPr lang="en-US" dirty="0" smtClean="0"/>
              <a:t>Consumers, Businesses (firms) cannot spend</a:t>
            </a:r>
          </a:p>
          <a:p>
            <a:pPr lvl="2"/>
            <a:r>
              <a:rPr lang="en-US" dirty="0" smtClean="0"/>
              <a:t>Economy Shrinks</a:t>
            </a:r>
            <a:endParaRPr lang="en-US" dirty="0"/>
          </a:p>
        </p:txBody>
      </p:sp>
      <p:pic>
        <p:nvPicPr>
          <p:cNvPr id="2050" name="Picture 2" descr="http://www.tuskegee.edu/sites/www/Uploads/images/About%20Us/Visiting%20Tuskegee/bank1-clip-ar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468" y="3370819"/>
            <a:ext cx="4495800" cy="324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286" y="3570681"/>
            <a:ext cx="959427" cy="27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weetclipart.com/multisite/sweetclipart/files/car_sedan_r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847" y="4904840"/>
            <a:ext cx="3832153" cy="140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129" y="5419379"/>
            <a:ext cx="1724120" cy="1092938"/>
          </a:xfrm>
          <a:prstGeom prst="rect">
            <a:avLst/>
          </a:prstGeom>
        </p:spPr>
      </p:pic>
      <p:pic>
        <p:nvPicPr>
          <p:cNvPr id="8" name="Picture 6" descr="http://sweetclipart.com/multisite/sweetclipart/files/car_sedan_red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14" y="4904840"/>
            <a:ext cx="3832153" cy="140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29790" y="1825625"/>
            <a:ext cx="1571625" cy="2914650"/>
          </a:xfrm>
          <a:prstGeom prst="rect">
            <a:avLst/>
          </a:prstGeom>
        </p:spPr>
      </p:pic>
      <p:sp>
        <p:nvSpPr>
          <p:cNvPr id="9" name="&quot;No&quot; Symbol 8"/>
          <p:cNvSpPr/>
          <p:nvPr/>
        </p:nvSpPr>
        <p:spPr>
          <a:xfrm>
            <a:off x="964503" y="1340285"/>
            <a:ext cx="10659649" cy="5517715"/>
          </a:xfrm>
          <a:prstGeom prst="noSmoking">
            <a:avLst>
              <a:gd name="adj" fmla="val 75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3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0.23255 -0.00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28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55 -0.00787 L 0.61433 0.0307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89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Why do banks stop lending?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go bankrupt …or are about to go bankrupt</a:t>
            </a:r>
            <a:endParaRPr lang="en-US" dirty="0"/>
          </a:p>
        </p:txBody>
      </p:sp>
      <p:pic>
        <p:nvPicPr>
          <p:cNvPr id="4" name="Picture 2" descr="http://www.tuskegee.edu/sites/www/Uploads/images/About%20Us/Visiting%20Tuskegee/bank1-clip-ar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194" y="3267923"/>
            <a:ext cx="4495800" cy="324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78" y="3267923"/>
            <a:ext cx="959427" cy="27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683" y="3669188"/>
            <a:ext cx="959427" cy="27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48" y="4638532"/>
            <a:ext cx="1724120" cy="10929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2568" y="2370351"/>
            <a:ext cx="13260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3%</a:t>
            </a:r>
            <a:endParaRPr lang="en-US" sz="7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62459" y="5725389"/>
            <a:ext cx="2820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$100,000</a:t>
            </a:r>
            <a:endParaRPr lang="en-US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62458" y="4954459"/>
            <a:ext cx="282000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8000"/>
                </a:solidFill>
              </a:rPr>
              <a:t>$103,000</a:t>
            </a:r>
            <a:endParaRPr lang="en-US" sz="5400" b="1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06652" y="2370350"/>
            <a:ext cx="13260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6%</a:t>
            </a:r>
            <a:endParaRPr lang="en-US" sz="7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47284" y="5666821"/>
            <a:ext cx="2820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$100,000</a:t>
            </a:r>
            <a:endParaRPr lang="en-US" sz="5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49814" y="4880456"/>
            <a:ext cx="282000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8000"/>
                </a:solidFill>
              </a:rPr>
              <a:t>$106,000</a:t>
            </a:r>
            <a:endParaRPr lang="en-US" sz="5400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2276" y="2529291"/>
            <a:ext cx="2117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8000"/>
                </a:solidFill>
              </a:rPr>
              <a:t>$3,000</a:t>
            </a:r>
            <a:endParaRPr lang="en-US" sz="5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9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3208E-6 1.48148E-6 L 0.37475 0.158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475 0.15856 L 0.76721 -0.0652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3" y="-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  <p:bldP spid="12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Why do banks stop lending?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go bankrupt …or are about to go bankrupt</a:t>
            </a:r>
            <a:endParaRPr lang="en-US" dirty="0"/>
          </a:p>
        </p:txBody>
      </p:sp>
      <p:pic>
        <p:nvPicPr>
          <p:cNvPr id="4" name="Picture 2" descr="http://www.tuskegee.edu/sites/www/Uploads/images/About%20Us/Visiting%20Tuskegee/bank1-clip-ar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194" y="3267923"/>
            <a:ext cx="4495800" cy="324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78" y="3267923"/>
            <a:ext cx="959427" cy="27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683" y="3669188"/>
            <a:ext cx="959427" cy="27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847" y="5257317"/>
            <a:ext cx="1724120" cy="10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2459" y="5725389"/>
            <a:ext cx="2820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$100,000</a:t>
            </a:r>
            <a:endParaRPr lang="en-US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62458" y="4954459"/>
            <a:ext cx="282000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8000"/>
                </a:solidFill>
              </a:rPr>
              <a:t>$103,000</a:t>
            </a:r>
            <a:endParaRPr lang="en-US" sz="54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7284" y="5666821"/>
            <a:ext cx="2820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$100,000</a:t>
            </a:r>
            <a:endParaRPr lang="en-US" sz="5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49814" y="4880456"/>
            <a:ext cx="282000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8000"/>
                </a:solidFill>
              </a:rPr>
              <a:t>$106,000</a:t>
            </a:r>
            <a:endParaRPr lang="en-US" sz="5400" b="1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71811" y="24063"/>
            <a:ext cx="3092797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Problem #1</a:t>
            </a:r>
            <a:endParaRPr lang="en-US" sz="4200" b="1" dirty="0"/>
          </a:p>
        </p:txBody>
      </p:sp>
      <p:sp>
        <p:nvSpPr>
          <p:cNvPr id="16" name="Multiply 15"/>
          <p:cNvSpPr/>
          <p:nvPr/>
        </p:nvSpPr>
        <p:spPr>
          <a:xfrm>
            <a:off x="10416397" y="5039797"/>
            <a:ext cx="1638133" cy="1501838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8021046" y="4638532"/>
            <a:ext cx="1638133" cy="1501838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917679" y="4421012"/>
            <a:ext cx="1534006" cy="61878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6847995" y="4355372"/>
            <a:ext cx="1534006" cy="61878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ular Callout 19"/>
          <p:cNvSpPr/>
          <p:nvPr/>
        </p:nvSpPr>
        <p:spPr>
          <a:xfrm>
            <a:off x="1876926" y="1203158"/>
            <a:ext cx="2574759" cy="2064765"/>
          </a:xfrm>
          <a:prstGeom prst="wedgeRoundRectCallout">
            <a:avLst>
              <a:gd name="adj1" fmla="val -65693"/>
              <a:gd name="adj2" fmla="val 706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 want my money back please.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7084420" y="1355558"/>
            <a:ext cx="2574759" cy="2064765"/>
          </a:xfrm>
          <a:prstGeom prst="wedgeRoundRectCallout">
            <a:avLst>
              <a:gd name="adj1" fmla="val -65693"/>
              <a:gd name="adj2" fmla="val 706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Uhhh</a:t>
            </a:r>
            <a:r>
              <a:rPr lang="en-US" sz="3200" b="1" dirty="0" smtClean="0">
                <a:solidFill>
                  <a:schemeClr val="tx1"/>
                </a:solidFill>
              </a:rPr>
              <a:t>, we don’t have it.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2" name="Multiply 21"/>
          <p:cNvSpPr/>
          <p:nvPr/>
        </p:nvSpPr>
        <p:spPr>
          <a:xfrm>
            <a:off x="3366877" y="2741766"/>
            <a:ext cx="5073315" cy="4596062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1298739" y="3865321"/>
            <a:ext cx="2820003" cy="3603000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85130" y="4355372"/>
            <a:ext cx="2841996" cy="76944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Cant Spend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50004" y="4280043"/>
            <a:ext cx="2841996" cy="76944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Cant Spend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4197" y="4562592"/>
            <a:ext cx="3818674" cy="144655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Out of Business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Can’t Loan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8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uskegee.edu/sites/www/Uploads/images/About%20Us/Visiting%20Tuskegee/bank1-clip-ar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2830"/>
            <a:ext cx="6002036" cy="433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clipartpictures.org/images/stories/peopleclipart/man/Man_In_Suit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521" y="0"/>
            <a:ext cx="1203480" cy="343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 rot="20429496">
            <a:off x="5578675" y="1846526"/>
            <a:ext cx="2574960" cy="136238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2" descr="data:image/jpeg;base64,/9j/4AAQSkZJRgABAQAAAQABAAD/2wCEAAkGBxEQEBIUExAVEBQVEg8VFRAVDxAQFBAUFBQWFhURFRUYHCggGBolHRQUITEhJSksLi4uFx8zODMsNygtLisBCgoKDg0OGxAQGywkICYsLDQsLCwsLCwsLCwsLSwsLCwsLCwsLCwsLCwsLCwsLCwsLCwsLCwsLCwsLCwsLCwsLP/AABEIAMwA+AMBEQACEQEDEQH/xAAbAAACAwEBAQAAAAAAAAAAAAAABAIDBQEGB//EAEAQAAIBAgEIBgcGBQQDAAAAAAABAgMRBAUSITFRYXGRBjJBUoGxEyJCcqHB0QcUIzOSsiRDguHwU2JjwnOTov/EABoBAQADAQEBAAAAAAAAAAAAAAACAwQFAQb/xAAyEQACAQMCBAQFBAIDAQAAAAAAAQIDBBESMQUhMlETQXGBIlJhkbEjM0LBFPAkoeFi/9oADAMBAAIRAxEAPwD7iAAAAAAABXUrxjrkvMkoSeyISqRjuxeeUI9ib+BYqL8yl3MfJFEsfLsSXxLFRiVO5k9iqWJm/afkSVOPYrdWb8yDqy7z5slpXYjrl3D0j2vmxpQ1PudVaXefNnmiPY98SXc794n3nzGiPY98Sfc56aXefNjRHseeJLucdSXefNnuldjzVLuRcnt+J7g8ywB4ABJVGu182eYRJSa8yyGLmvavx0kXTi/Imq015jNLKHeVt6+hVKj2L43PzIchNNXTuUtNbmlSTWUSPD0AAAAAAAAAAAAAAA42AUVMZBdt+GksVKTKZV4IWqZQfYrcdJaqK8ymVy/JC9SvKWuT4aixQitiiVSUt2VkiAAAAAAAAAABKFNvUrnjkluTjCUtkT+7z7r+BHxI9yXgz7FuHwbb9bQtnayE6qWxZToNv4jQhSitUVyKHJvc1qEVsjk6EXrivIKcl5nkqcXujPxOFcXdK68uJphUT33MdWi4vK2FiwoAAACVOo4u6djxxT3JRk480OUsod5eK+hTKj2NMLn5hynVjLU7lLi1uaYzjLZkyJIAAAAAAAAAApxFdQW/sROEHJldSooIzK1eUtb8Ow1Rgo7GCdSUtyskQAAAAAAAAAAAAAAQPTThoMLedzqJJLCLEzw9JpgEkAdAAAx8U1nu2r/LmynnTzObVa1vBUTKwAAAAATB6MUsbJa/W4/UrlSiy6NeS35jlLGxev1eOrmUypSRojcRe/IYTKi/J0AAAAAAx8VUzpN+C4I2QjiJzastUmyomVgAAAAAAAAAAAAAAF1Oku0zzrc+Rrp26xmQ1AoNSWORbFg9JpgE0wCNXOt6rsyUcZ5kZ6sfDuZVSvN6HJ8NRrUIrY58qk3ybKyRWAAAAAAAAAAABOnVlHU7HjinuTjOUdmOUcf3l4r6FEqPY0wufmHYyTV07lLTW5pTTWUdPD0ADCZvOUAPAAAAAAAAAAAAAAEePY9TwxmLMOx1U88yyLALYsAsiwAnVUdbsSUW9iMpxjuV1MbFLRpZONGT3KZXEUuRmt3NRibyAPCVOm5OyPJSSWWSjFyeEaVLBwS0rOe1mWVWTN0aEEufMrr4Fa46NxOFbuV1LdbxEJRadmrF6aexkaaeGcPTwAAAAAACdGs4PQ/DsZGUVLcnCbg8o1qFZTV14rYZJRcXg6FOamsosIkzIxlPNm9+leJspyzE51aOmbKSZUAAAAAAAAAAAAAAmZqzecG22itOS6LKTSWRYBbFgE1NbT3DPMpC2LrqWhczRSg1zZjr1VLkhYuMx2EG3YjKSissnCDk8IaWEW1lPjvsav8AGWNy7C0My/bv3EKk9ROlS0ZyNJlZcSAITpxlrSZ6pNbEZQjLdCONwqis6OrtXzNFOo3yZlrUVFaoiZcZQAAAAAALcNWzJX7O0hOOpFlKeiWTYMZ0inFUc+O9aidOWllVWnriZBsOcAAAAAAAAAAAAAEM7SZKkss6NGCjH1LYyKy0tiwNgddLeWxot7meVxFbcyg1GIAeHVG5CU4x3LIUpSWUX4dWRRVllmu3jiIzFlReWxYBNMAmmAdAEcfiFbNWl9u4vpQecsy3FRY0oQNBjAAAAAAAADUwFS8OGj6GSrHEjoUJZh6DJWXGLiI2lJb2bYPMUcyosSaIEiAAAAAAAAAABxux42ksskk28IpztJjm05ZR0aacYpMtie+HLsR8aHcsUy1UPqUu57IiXmQ4w3g9Sy8I4pFLrLHI0RtpZWS2DMxsSxyLosHpbFgFsWAWJgCTxst3Gxp8KPmYvHm3hFVTEzlrly0E4wh5Fc6lR7lSRJtLcrSbeEWrDyezmV+NEu/x5kJ03HWicZKWxXKEo7kSRAAAAAAbybP1mtq8imsuWTTbP4mjSMxtMrHr134eRrpdJz66+Ni5YUgAAAAAAAAAHY085NPYUXFTRDJotoapi1GacpK1rW08Sm1rKq2tOMGi7oypJPVnIwbTngAABXiOr4lFaSxjJptotyzghFMpcGlk1KpFtougz2MHJnk6sYotjMnKi1sVwuIvfkdq1klrPIQcXmQqVFJaY82Uffpdh45Q8kSjCpjnI7Uxba1+BJyil8K5kFTnJ/G+X5IRZU3nc0JJLCLIsJtbBpNYZbT0EpTctyEKcYbDEJECwtks5NHsXh5IzjqjgWjgZPtS3GnxomNW0iipTcXZqxYpJrKKZRcXhkT0iABdg3acf87CFRfCy2i8TRrmM6Jl5R6/gjVR6TBcdYsWlAAAAAAAAAABbQ9rgY73oRtsut+hm4d/iz4LzMvD3+pJfQ28SX6UX9R06xxQAAAjjfyf1HIv+r2O1w3p9yNB+rH3Y+R06TzTi/ojlVlipJfV/ksLCoACjFLV4matJZwbLZPDZQik1EkwCyLALYsAtiwC6EgC+EgC+EgCGPScL9qtYtpN6ii4ScMmYajAABZh+vHiiM+lk6fWjZbMR0zHxVTOm32dhthHEcHNqy1SbKiRWAAAAAAAAAAXYfVLgjFe9KN1j1MyqD/Hl7j80Y7B/rP0/tHQ4iv+On/9f0x87JwQAAA5jvyf1HHvutnb4d0oqwj/AA4e7HyOlbvNKPojmXSxWn6suLjOABDHO1HxZyb6TjPKOzw6KlDDKlQ0a+xG5UsxyjE7hqWGiooawaU0+aJRYPS5JknBpZK1Ui5aUTiyJYXQYBdCQALF27PiXqi+5mdyl5FNau5a9WwthBRM9Sq57lZMqAA7F2aexoNZR6nh5NXGv1Jf52mOn1I6FboZkmw5wAAAAAAAAAAAF+H6svD5mG92Rvsd2Y1N/wAR/TL5GGyf/I9mdK/WbX3RpHcPngAAAMf+SuD+Zxr3rZ3OH9KF8A/wocDo2jzRj6HOvVi4n6jBoMgAEMofk8/M49/1s7fDelHKLvGPuryOrSeYL0RyayxUkvq/ySlBPWj2UFLcjGpKOzORppHipxRKVacuTZImVnM0qdFPYvjcSW/MkmR8D6k/8r6Es9ko0oorlcSksES0oAAAAALKFFzdl4vYRlJRWScIObwjVrwvFrczJF4aZ0JrVFoxjacwAAAAAAAAAAABjD9SXgYL3yOhY+ZhX/iY7879rMFo8XEff8HUvFm0l7fk1TvHzYAAAdyj+SuDOLedbO7YdKE8lv8ACj/V+5m+xeaEf98zBxFYuZe34Q2azCABHKP5K4PzONfdbO5w7pRXg3enD3Y+R07d5pR9Ecq6WK019X+S4uKAAAAAAAAAAAABIHo5QwLemWjd2lMqy8jTC3b5yH4QUVZKxnbb3NcYqKwiR4emPi6ebN7Na8TZTlmJzqsdMmVEyoAAAAA42RlOMd3glGEpdKyRdRbSiV5Rj/I0xsq8v4/fkc9Kih8RpLZMuXDKr3aLKeLSi1bWY692qj5I229lKnuzBypiY0KtKpK+bnNaFdr1WZIV40qsZy2/8OhK3lXoTpw3x/Y3Ry/hpfzkvevDzO1DiNtL+aXry/Jwp8Ku4fwb9Of4HqWIhPqzjLhJPyNUKsJ9LT9GY50akOqLXqmi0mVEspflL3TiXfUzu2PSjPyM/wAJe9P9zN3Dnmgvf8mPiixcv0X4Hjac4ADmUvyVwZxb3rZ3eH9KF8nP8KHur4HStHmhH0OZerFxP1GTQZQAAAAAAAAAAAHcmJadvyKK2TXbY59zQM5rAAABbG0M6OjWvjuLKc9LKa1PVHluZZrOeAAAFdd2izNd58GTTNVlh14qSyJelPn3l7n06jjY56U8GA9KBgPSgYMPpbK9On7/AP1ZRcbI12fU/Q8wjKbyyBJHj5jtDHVYdWrNbs925F8LirDpk/uZalrQn1QT9jSWXsQ45spqS1aYx80TdxUl1PJSrOjHpWBnJ2WXTjm5ikrt9Zp6TZa8QdGOnTn3MF5wuNeevVh47ZNWlluD1xkuTOhDilN7po5k+DVV0yT/AOhqnj6cvatxTRojfUJfyMk+H3Ef4/bmMZRqRdFWkno7Gmc66kpSbTOnZQlFJSWBXJL/AAYePmzpWL/QicziKxcz/wB8hw1GIAAAAAAAAAAADsZNO60BrJ6m08o0sJis7Q9D8zLUp6eaN1Ktq5PcaKi8AAAM7KFCzzl26+JpozzyZiuKeHqQmXGYACFVXi1uZCrHVBr6FtGWmpGXZow/SnzJ9jpD0oGkPSgaQ9KBpMrpHK9KPvr9sii46V6mi2WJP0PPIyG0siSPGWxPUQYxAmiDL6ZJFbGqZNFTG6RNFbHKRNFLHaEmi+FSceltGapShPqSY9T0mqN3VXmYp2dJ+QxChftsaI3kvNGaVlHyZTONm1rN8Zakmc+S0to4SIgAAAAAAAAJ2G56ng2cPUzopmKcdLwdKnLVFMsIkwAFcoy9S21otor4jPcP4MGYajCAAAHlK882clslJcmfM1I6ZtfVn29F66cZd0vwRUm9Sb8GyJPCLY0qj9iXJnh5mPcsjhKr9jm4r5gjrj3KcdkerVhb1VpT0y47OJXVjqWETp14wlk8/lLAyw81GTTbinovbS3t4GScdLwbaVRVFlC8WRJstjJEkRaGISW0kitoYpk0Vsapk0VMbpE0VscpE0UscoliKZD9EsRTIdpOxdBZeDPN4WRNs7iWDht5AHgAAAAAAAAW0MPKerVtIymo7lkKcp7GrRpqKSXYY5S1PJ0IRUVhEzwkABk4ytnS3LQvqa6cdKOfWnqkUFhSAAviJtPX2HJ4hUnGa0trl3O1w2lTnTblFN57C+jXZcbI5jbfNnWSwsI6qq2/E8GAzwMHFVT1NPxQGCWeBg8j0sf48f8Axx85GWv1HRtOh+pjopNROJ6eMsieoiy+BJEGMU29pNFbQ1SqPaySbKmkN0q8tvwLFJlTih2jipbuRNSZTKmh6jjX3VzLVMplSQ7DGXTWbbxL6VVRkm0Za1Byi0mdjpOkr2m+5y5WNRdiaoyfZ8UWK6pPzKna1V5EZRs7MvjJSWUUNNPDOHp4AAAF+Ew+e9y1/QrqT0oupU9b+hqxikrJWRlbyb0klhHTw9AApxk82D5cydNZkVVpaYMyDYc4AAAEsoO2b4/I5PElzi/U7fCHymvT+xDEvOhNbYyXNM5i3Ow1yPm/RTGP7xRu31ra32po7l9Tp+A5JLPLnj6nMtKk/EUW3jn+D6VUnofB+Rwzp4PmfRTFN16Ku+vHtZ3L6nDwHLCzy5+5y7ScvEUc8uf4Pp3pDhnUweY6TO9aPuLzZkr9SN9r0P1MyivWjxXmVLc0S2Zh0cq1Jtpy7WtEYx7dyPqnw+2VNy088f0fLxvq7mlq8z0FPUuB8sj6YSxGWVCpKmodV2u5a9C7LHaocK8Wmp6sZ+hxq3EnCbjp2NjCzzoxb7UmctrDaOinlZFso5bjQqKGY5NxUr5yS0tq2rcb7WxlXhqTwYLi8VKelrJqZIxfpoZ1raWrXvqsUVqTpVHBvOC2E1UgpLzLMp5Yp4VQz1J590rW7LXvd7y23t51m1HyKa1aNPqHsiZSWJg5KLilLN0tO+hO/wAT2pSlSloluRU1OOpFmVukFHCOCqZzc1JxUVfq2v5oso0Z1c6EU1Jxj1M1Mg5UjiqefCLis5x9a19CWnRxPXCUJOMt0Vyw0mvM26JJFMhWv1nxOzR/bRxq37jIFhUAAAGvhYWhHgnzMdR5kzpUo4gi4gWAAABRjIXg+fInTeJFVaOYMyTYc4AAAEMrOyi978v7HN4kvhi/qdjg7+OS+iMzPOQd/B8iyDic3Gpd3ESj+mbXyO3Xeq2fov6ONb8rher/ALPrkpnEOxg+SdD8T/FUl/yeTO3dyzbv2/KOPafvL3/B9c9IcQ7ODz3SB3qx9xebMlx1I223SxCj1lxRVHdFs+lnhsk4i81vl8z7KpL9GXo/wfH0v3I+q/J76B8cj688ZjsT/GV1/wAsly0H11m8UY+h8lc860vU95gupD3Y+R8u92fSrZHkOmGItjYrZRp/GUz6DhjxR92cHiP73sj2HRR3w8Xtbfkcu8ebifqdC3/Zj6GP9o1bN+7cav8A1N3DHhy9jFf/AMT0H2fyvhm9tSX7YlV6815e34LLf9qPv+TE+1Kvm18Kv+Oq/wD6iauHPGr2M135e57D7NnfBJ7ak/kUXDzWl6/0iUf24+n9s9nRIIrkZ9bEwzpestb8zrQqwUUsnInSm5N4ILEw73mT8aHci6M+xaWFZ0HhtUl6seC8jDLdnUh0omeEgAAAADMxmFzXdavL+xqp1M8mYa1HTzWwqWmcADPy3+WnskvmYOIL9L3Orwh/rtfRmD6U4x9Lg+d1OiWJpYudaLhOnKvUqWTlnKMpuVrW16Ta7qLpODztg5ys6iq61tk+iKqYjo4PneSOimJwmKhNuNSn6RvOi5XSbfY0bat1GdJw555HOo2dSFVSex9E9IYjo4MbLMr1F7q82Y7jqNdDpE6etdm8qi8SRZNZi0ux5LJvRjEUZxcp05JSTebOT5XR3qnEaLpyis80fPUuHV4zUmlyZ7OJwkfQHkcV0bxTxVapaDhOtOatUTea5Nq622O/RvqMKai35HztSxrSqOWPM9xhVaEV/tj5HFO35Hmek3RjE4jFempyp5no6cbOUlK8b30W3nUtLuFKGl5OTdWlSrU1LB6vo5hZUqEITVpLXpuZK01OpKS82aqcHCCi/JGJ9oORsTiZYd0KeeoKrneslbOzbaHr1M12daFPOox3dKdTGk9D0DwdSjhcypFwlnybT4R0ldeop1ZSW3/hOnBwpqL/AN5nn/tRyRisRiMNKjQlVjClUUnG2huaaXJGm0rRp51MzXFKU8aUe1+zrDzp4GEZxcJKU7xas0V1JKVSUl3PXFxjFPsexonqKZHmarvKXF+ZeUEUegup15LQmWRqyjyTK5UoSeWif3mW34I98afcj4FPsN4TKNTPjed02k00tTdiCky09GWAAAAAAycp9IKFC6cs+XchaT8XqRBzSGDyuL6Qzk3mQVNb/Wf0PXdTxyKf8aGciM8pVpa6kvD1fIqdab8yxUoLyKZVZPXJvi2ymq3KJsstMaq8tyOczLpZ2/Eh3X3DOY0vseeLT+ZfcM5jS+w8Wn8y+5272DRLseeNS+ZfcLvYNEuw8el8y+4hj6M5STUW9GziZa9KblyTL6VzRS5yX3F1hZ9yXJlXgVPlZZ/lUfnX3Jxw0+5Lkz3wanysi7qj86+5ZHDz7j5M98Gp8rPP8mj86+5dChPuvkyXg1PlZB3NH5l9y6FGXdfI98Gp2ZB3FL5l9xiFN7HyJqlPsyDr0vmX3GKcXsJKlPsyt16fzIZpklTn2K3Wp/MhqnJbSapy7Fbqw7oapVY95cyahLsVOpHuN0sRDvLmixRfYqc49xuni6a9uP6kWJMqk0eeZcUggCSAJIAkj0Ho8n5QjUSTdp7Nu9E08ng8SAAHgcu9JalZuNNuFPVo0Snvb7FuM8qjex6YSIHp1AEkAdQBJHp4dQBJA9OoHhJA9JI9B1AEkASQBJHoOoAkgCSB4dR6CSAOoAkgDqPQSQB1AEkASQBKKvvPQOYfJ1WXs5u96P7nqTB6KlFqKTd2ktO3eWHhMA83lHojSm3KnJ0m9ObbOj4LWip0k9j3JhYzoviKd2oqqv8AY23+l6eRB02hkx2ra9G7YQPTqAOoAkj0HUASQB1AEkASR6DqAJIAkgCSPQdQBJAEkDw6j0EkAdQBJAHUegZw+EqT6sG99rLmEmwP0shVH1pRjzbJaWeDlLIUF1pt8LRJaQNU8l0Y+xfi2z3SgMwpxjqilwSR6CYAAAAAAAGJl3o9HEetFqnU7XbRP3t+8hKGQYS6I4jvU+OdL6Ffhs9yM0uh0varJcIOXm0e+EMmJlTBqhVlTU/SWteVradlrshJYeAKo8PSSAOgDWHwNWfVpSlvzXbnqPUmzw08P0ary15sOMrvkiapsZNCj0Uj7VVvdGKXxdyXhjI5Do3QXef9f0PdCPMnZdHKGyS/rfzGhDIpX6ML2KrW6Ub/ABX0PHTPciVTo/XWpRlwl9bEdDGReWSq6/lS8LPyGlgj9wrf6U/0S+h5hgFgqv8ApT/9cvoMMFkcn1n/ACp/paPcMF0MkV3/AC7cXFfMaWBqlkCo+tKMecmS0MGjhciU4aZXm9+hciSijw00iQOgAAAAAAAAAAAAAAAAAAB8zylDNrVFdv15aXpb09pme56P5IyXCrbOclwaXyJRimD0tDo1ho64uXvTfysWKmjzI/QwFKHVpQjvUVfmSSSAyegAAAAAAAAAAAAAAAAAAAAAAAAAAAAAAA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022" y="3599754"/>
            <a:ext cx="3899439" cy="320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ight Arrow 8"/>
          <p:cNvSpPr/>
          <p:nvPr/>
        </p:nvSpPr>
        <p:spPr>
          <a:xfrm rot="1501244">
            <a:off x="5564961" y="3938969"/>
            <a:ext cx="2574960" cy="136238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38001" y="726218"/>
            <a:ext cx="5964035" cy="6131782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7987026" y="54298"/>
            <a:ext cx="3334469" cy="3737811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8399506" y="3735293"/>
            <a:ext cx="3334469" cy="3737811"/>
          </a:xfrm>
          <a:prstGeom prst="mathMultiply">
            <a:avLst>
              <a:gd name="adj1" fmla="val 107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9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829"/>
          <a:stretch/>
        </p:blipFill>
        <p:spPr bwMode="auto">
          <a:xfrm>
            <a:off x="-1" y="0"/>
            <a:ext cx="122457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14211" y="4727322"/>
            <a:ext cx="6831497" cy="212365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b="1" dirty="0" smtClean="0">
                <a:solidFill>
                  <a:srgbClr val="FFFF00"/>
                </a:solidFill>
              </a:rPr>
              <a:t>Less Money in economy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4400" b="1" dirty="0" smtClean="0">
                <a:solidFill>
                  <a:srgbClr val="FFFF00"/>
                </a:solidFill>
              </a:rPr>
              <a:t>Less spending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400" b="1" dirty="0" smtClean="0">
                <a:solidFill>
                  <a:srgbClr val="FFFF00"/>
                </a:solidFill>
              </a:rPr>
              <a:t>Prices drop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9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312</Words>
  <Application>Microsoft Office PowerPoint</Application>
  <PresentationFormat>Custom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Boom and Bust</vt:lpstr>
      <vt:lpstr>PowerPoint Presentation</vt:lpstr>
      <vt:lpstr>Economies are Cyclical</vt:lpstr>
      <vt:lpstr>Prices Change</vt:lpstr>
      <vt:lpstr>Banks Stop Lending</vt:lpstr>
      <vt:lpstr>Why do banks stop lending?</vt:lpstr>
      <vt:lpstr>Why do banks stop lending?</vt:lpstr>
      <vt:lpstr>PowerPoint Presentation</vt:lpstr>
      <vt:lpstr>PowerPoint Presentation</vt:lpstr>
      <vt:lpstr>PowerPoint Presentation</vt:lpstr>
      <vt:lpstr>Why do banks stop lending?</vt:lpstr>
      <vt:lpstr>The Great Depression (1930s)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Boom and Bust</dc:title>
  <dc:creator>Pearce Dietrich</dc:creator>
  <cp:lastModifiedBy>Nate Greening</cp:lastModifiedBy>
  <cp:revision>24</cp:revision>
  <dcterms:created xsi:type="dcterms:W3CDTF">2014-01-27T11:06:57Z</dcterms:created>
  <dcterms:modified xsi:type="dcterms:W3CDTF">2014-01-27T14:28:50Z</dcterms:modified>
</cp:coreProperties>
</file>