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296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7" r:id="rId18"/>
    <p:sldId id="281" r:id="rId19"/>
    <p:sldId id="282" r:id="rId20"/>
    <p:sldId id="286" r:id="rId21"/>
    <p:sldId id="295" r:id="rId22"/>
    <p:sldId id="30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5BE9-01AA-417D-86DF-F8454A08F3C8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3072-5968-4784-9FE5-A4C14549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6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5BE9-01AA-417D-86DF-F8454A08F3C8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3072-5968-4784-9FE5-A4C14549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3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5BE9-01AA-417D-86DF-F8454A08F3C8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3072-5968-4784-9FE5-A4C14549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5BE9-01AA-417D-86DF-F8454A08F3C8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3072-5968-4784-9FE5-A4C14549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5BE9-01AA-417D-86DF-F8454A08F3C8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3072-5968-4784-9FE5-A4C14549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9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5BE9-01AA-417D-86DF-F8454A08F3C8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3072-5968-4784-9FE5-A4C14549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3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5BE9-01AA-417D-86DF-F8454A08F3C8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3072-5968-4784-9FE5-A4C14549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7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5BE9-01AA-417D-86DF-F8454A08F3C8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3072-5968-4784-9FE5-A4C14549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1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5BE9-01AA-417D-86DF-F8454A08F3C8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3072-5968-4784-9FE5-A4C14549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0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5BE9-01AA-417D-86DF-F8454A08F3C8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3072-5968-4784-9FE5-A4C14549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4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5BE9-01AA-417D-86DF-F8454A08F3C8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3072-5968-4784-9FE5-A4C14549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8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D5BE9-01AA-417D-86DF-F8454A08F3C8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43072-5968-4784-9FE5-A4C14549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48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FFFF00"/>
                </a:solidFill>
              </a:rPr>
              <a:t>Inflation &amp; </a:t>
            </a:r>
            <a:r>
              <a:rPr lang="en-US" sz="13800" b="1" dirty="0" smtClean="0"/>
              <a:t>Quality Resources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28172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1714500" cy="1714500"/>
          </a:xfrm>
          <a:prstGeom prst="rect">
            <a:avLst/>
          </a:prstGeom>
          <a:noFill/>
        </p:spPr>
      </p:pic>
      <p:sp>
        <p:nvSpPr>
          <p:cNvPr id="3" name="Title 1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smtClean="0"/>
              <a:t>Inflation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2200" smtClean="0"/>
              <a:t>the devaluation of money</a:t>
            </a:r>
            <a:endParaRPr lang="en-US" dirty="0"/>
          </a:p>
        </p:txBody>
      </p:sp>
      <p:sp>
        <p:nvSpPr>
          <p:cNvPr id="4" name="Equal 3"/>
          <p:cNvSpPr/>
          <p:nvPr/>
        </p:nvSpPr>
        <p:spPr>
          <a:xfrm>
            <a:off x="3886200" y="2286000"/>
            <a:ext cx="1371600" cy="9144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1600200"/>
            <a:ext cx="198002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00FF00"/>
                </a:solidFill>
              </a:rPr>
              <a:t>$1</a:t>
            </a:r>
            <a:endParaRPr lang="en-US" sz="13800" b="1" dirty="0">
              <a:solidFill>
                <a:srgbClr val="00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20" y="4343400"/>
            <a:ext cx="83017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Let’s change the supply of candy. </a:t>
            </a:r>
          </a:p>
          <a:p>
            <a:pPr algn="ctr"/>
            <a:r>
              <a:rPr lang="en-US" sz="4000" dirty="0" smtClean="0"/>
              <a:t>Let’s increase it and see what happens.</a:t>
            </a:r>
            <a:endParaRPr lang="en-US" sz="4000" dirty="0"/>
          </a:p>
        </p:txBody>
      </p:sp>
      <p:pic>
        <p:nvPicPr>
          <p:cNvPr id="7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114800"/>
            <a:ext cx="1714500" cy="1714500"/>
          </a:xfrm>
          <a:prstGeom prst="rect">
            <a:avLst/>
          </a:prstGeom>
          <a:noFill/>
        </p:spPr>
      </p:pic>
      <p:sp>
        <p:nvSpPr>
          <p:cNvPr id="8" name="Equal 7"/>
          <p:cNvSpPr/>
          <p:nvPr/>
        </p:nvSpPr>
        <p:spPr>
          <a:xfrm>
            <a:off x="3886200" y="4495800"/>
            <a:ext cx="1371600" cy="9144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4197191"/>
            <a:ext cx="1714500" cy="1714500"/>
          </a:xfrm>
          <a:prstGeom prst="rect">
            <a:avLst/>
          </a:prstGeom>
          <a:noFill/>
        </p:spPr>
      </p:pic>
      <p:pic>
        <p:nvPicPr>
          <p:cNvPr id="10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97191"/>
            <a:ext cx="1714500" cy="1714500"/>
          </a:xfrm>
          <a:prstGeom prst="rect">
            <a:avLst/>
          </a:prstGeom>
          <a:noFill/>
        </p:spPr>
      </p:pic>
      <p:pic>
        <p:nvPicPr>
          <p:cNvPr id="11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959191"/>
            <a:ext cx="1714500" cy="1714500"/>
          </a:xfrm>
          <a:prstGeom prst="rect">
            <a:avLst/>
          </a:prstGeom>
          <a:noFill/>
        </p:spPr>
      </p:pic>
      <p:pic>
        <p:nvPicPr>
          <p:cNvPr id="12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997291"/>
            <a:ext cx="1714500" cy="1714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943600" y="3810000"/>
            <a:ext cx="198002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00FF00"/>
                </a:solidFill>
              </a:rPr>
              <a:t>$1</a:t>
            </a:r>
            <a:endParaRPr lang="en-US" sz="13800" b="1" dirty="0">
              <a:solidFill>
                <a:srgbClr val="00FF00"/>
              </a:solidFill>
            </a:endParaRPr>
          </a:p>
        </p:txBody>
      </p:sp>
      <p:pic>
        <p:nvPicPr>
          <p:cNvPr id="14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120991"/>
            <a:ext cx="1714500" cy="1714500"/>
          </a:xfrm>
          <a:prstGeom prst="rect">
            <a:avLst/>
          </a:prstGeom>
          <a:noFill/>
        </p:spPr>
      </p:pic>
      <p:sp>
        <p:nvSpPr>
          <p:cNvPr id="15" name="Equal 14"/>
          <p:cNvSpPr/>
          <p:nvPr/>
        </p:nvSpPr>
        <p:spPr>
          <a:xfrm>
            <a:off x="3886200" y="4501991"/>
            <a:ext cx="1371600" cy="9144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03045" y="4145340"/>
            <a:ext cx="30075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FF00"/>
                </a:solidFill>
              </a:rPr>
              <a:t>$0.20</a:t>
            </a:r>
            <a:endParaRPr lang="en-US" sz="96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1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13" grpId="0"/>
      <p:bldP spid="13" grpId="1"/>
      <p:bldP spid="15" grpId="0" animBg="1"/>
      <p:bldP spid="15" grpId="1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Steve’s Candy Shop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76200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1066800" cy="1066800"/>
          </a:xfrm>
          <a:prstGeom prst="rect">
            <a:avLst/>
          </a:prstGeom>
          <a:noFill/>
        </p:spPr>
      </p:pic>
      <p:pic>
        <p:nvPicPr>
          <p:cNvPr id="5" name="Picture 2" descr="C:\Users\pearce.dietrich\AppData\Local\Microsoft\Windows\Temporary Internet Files\Content.IE5\AGESH7PQ\MC900438227[1].wmf"/>
          <p:cNvPicPr>
            <a:picLocks noChangeAspect="1" noChangeArrowheads="1"/>
          </p:cNvPicPr>
          <p:nvPr/>
        </p:nvPicPr>
        <p:blipFill>
          <a:blip r:embed="rId4" cstate="print"/>
          <a:srcRect t="35282" r="52941"/>
          <a:stretch>
            <a:fillRect/>
          </a:stretch>
        </p:blipFill>
        <p:spPr bwMode="auto">
          <a:xfrm>
            <a:off x="3657600" y="4495800"/>
            <a:ext cx="1524000" cy="2003425"/>
          </a:xfrm>
          <a:prstGeom prst="rect">
            <a:avLst/>
          </a:prstGeom>
          <a:noFill/>
        </p:spPr>
      </p:pic>
      <p:pic>
        <p:nvPicPr>
          <p:cNvPr id="6" name="Picture 2" descr="C:\Users\pearce.dietrich\AppData\Local\Microsoft\Windows\Temporary Internet Files\Content.IE5\AGESH7PQ\MC900438227[1].wmf"/>
          <p:cNvPicPr>
            <a:picLocks noChangeAspect="1" noChangeArrowheads="1"/>
          </p:cNvPicPr>
          <p:nvPr/>
        </p:nvPicPr>
        <p:blipFill>
          <a:blip r:embed="rId4" cstate="print"/>
          <a:srcRect l="49412" t="33641"/>
          <a:stretch>
            <a:fillRect/>
          </a:stretch>
        </p:blipFill>
        <p:spPr bwMode="auto">
          <a:xfrm>
            <a:off x="228600" y="4343400"/>
            <a:ext cx="1638300" cy="2054225"/>
          </a:xfrm>
          <a:prstGeom prst="rect">
            <a:avLst/>
          </a:prstGeom>
          <a:noFill/>
        </p:spPr>
      </p:pic>
      <p:pic>
        <p:nvPicPr>
          <p:cNvPr id="7" name="Picture 2" descr="C:\Users\pearce.dietrich\AppData\Local\Microsoft\Windows\Temporary Internet Files\Content.IE5\AGESH7PQ\MC900438227[1].wmf"/>
          <p:cNvPicPr>
            <a:picLocks noChangeAspect="1" noChangeArrowheads="1"/>
          </p:cNvPicPr>
          <p:nvPr/>
        </p:nvPicPr>
        <p:blipFill>
          <a:blip r:embed="rId4" cstate="print"/>
          <a:srcRect l="49412" t="33641"/>
          <a:stretch>
            <a:fillRect/>
          </a:stretch>
        </p:blipFill>
        <p:spPr bwMode="auto">
          <a:xfrm>
            <a:off x="6477000" y="4498975"/>
            <a:ext cx="1638300" cy="20542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0" y="441960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Selina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441513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Bruce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4567535"/>
            <a:ext cx="1266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Miranda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98475" y="5689937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FF00"/>
                </a:solidFill>
              </a:rPr>
              <a:t>$1</a:t>
            </a:r>
            <a:endParaRPr lang="en-US" sz="6000" b="1" dirty="0">
              <a:solidFill>
                <a:srgbClr val="00FF00"/>
              </a:solidFill>
            </a:endParaRPr>
          </a:p>
        </p:txBody>
      </p:sp>
      <p:pic>
        <p:nvPicPr>
          <p:cNvPr id="12" name="Picture 3" descr="C:\Users\pearce.dietrich\AppData\Local\Microsoft\Windows\Temporary Internet Files\Content.IE5\AGESH7PQ\MC90005487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62600"/>
            <a:ext cx="412449" cy="566256"/>
          </a:xfrm>
          <a:prstGeom prst="rect">
            <a:avLst/>
          </a:prstGeom>
          <a:noFill/>
        </p:spPr>
      </p:pic>
      <p:pic>
        <p:nvPicPr>
          <p:cNvPr id="13" name="Picture 3" descr="C:\Users\pearce.dietrich\AppData\Local\Microsoft\Windows\Temporary Internet Files\Content.IE5\AGESH7PQ\MC90005487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5562600"/>
            <a:ext cx="412449" cy="566256"/>
          </a:xfrm>
          <a:prstGeom prst="rect">
            <a:avLst/>
          </a:prstGeom>
          <a:noFill/>
        </p:spPr>
      </p:pic>
      <p:pic>
        <p:nvPicPr>
          <p:cNvPr id="14" name="Picture 3" descr="C:\Users\pearce.dietrich\AppData\Local\Microsoft\Windows\Temporary Internet Files\Content.IE5\AGESH7PQ\MC90005487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638800"/>
            <a:ext cx="412449" cy="5662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570675" y="5689937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FF00"/>
                </a:solidFill>
              </a:rPr>
              <a:t>$2</a:t>
            </a:r>
            <a:endParaRPr lang="en-US" sz="6000" b="1" dirty="0">
              <a:solidFill>
                <a:srgbClr val="00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3475" y="5689937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FF00"/>
                </a:solidFill>
              </a:rPr>
              <a:t>$3</a:t>
            </a:r>
            <a:endParaRPr lang="en-US" sz="6000" b="1" dirty="0">
              <a:solidFill>
                <a:srgbClr val="00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933825"/>
            <a:ext cx="3276600" cy="277177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1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5" grpId="0"/>
      <p:bldP spid="16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1714500" cy="1714500"/>
          </a:xfrm>
          <a:prstGeom prst="rect">
            <a:avLst/>
          </a:prstGeom>
          <a:noFill/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Inflation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the devaluation of money</a:t>
            </a:r>
            <a:endParaRPr lang="en-US" dirty="0"/>
          </a:p>
        </p:txBody>
      </p:sp>
      <p:sp>
        <p:nvSpPr>
          <p:cNvPr id="14" name="Equal 13"/>
          <p:cNvSpPr/>
          <p:nvPr/>
        </p:nvSpPr>
        <p:spPr>
          <a:xfrm>
            <a:off x="3886200" y="2286000"/>
            <a:ext cx="1371600" cy="9144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1600200"/>
            <a:ext cx="198002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00FF00"/>
                </a:solidFill>
              </a:rPr>
              <a:t>$3</a:t>
            </a:r>
            <a:endParaRPr lang="en-US" sz="13800" b="1" dirty="0">
              <a:solidFill>
                <a:srgbClr val="00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923" y="4343400"/>
            <a:ext cx="83941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Let’s change the supply of </a:t>
            </a:r>
            <a:r>
              <a:rPr lang="en-US" sz="4000" dirty="0" smtClean="0">
                <a:solidFill>
                  <a:srgbClr val="00FF00"/>
                </a:solidFill>
              </a:rPr>
              <a:t>money</a:t>
            </a:r>
            <a:r>
              <a:rPr lang="en-US" sz="4000" dirty="0" smtClean="0"/>
              <a:t>. </a:t>
            </a:r>
          </a:p>
          <a:p>
            <a:pPr algn="ctr"/>
            <a:r>
              <a:rPr lang="en-US" sz="4000" dirty="0" smtClean="0"/>
              <a:t>Let’s increase it and see what happens.</a:t>
            </a:r>
          </a:p>
          <a:p>
            <a:pPr algn="ctr"/>
            <a:r>
              <a:rPr lang="en-US" sz="4000" dirty="0" smtClean="0"/>
              <a:t>Everyone should be able to buy candy!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57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Steve’s Candy Shop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76200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pearce.dietrich\AppData\Local\Microsoft\Windows\Temporary Internet Files\Content.IE5\AGESH7PQ\MC900438227[1].wmf"/>
          <p:cNvPicPr>
            <a:picLocks noChangeAspect="1" noChangeArrowheads="1"/>
          </p:cNvPicPr>
          <p:nvPr/>
        </p:nvPicPr>
        <p:blipFill>
          <a:blip r:embed="rId3" cstate="print"/>
          <a:srcRect t="35282" r="52941"/>
          <a:stretch>
            <a:fillRect/>
          </a:stretch>
        </p:blipFill>
        <p:spPr bwMode="auto">
          <a:xfrm>
            <a:off x="3657600" y="4495800"/>
            <a:ext cx="1524000" cy="2003425"/>
          </a:xfrm>
          <a:prstGeom prst="rect">
            <a:avLst/>
          </a:prstGeom>
          <a:noFill/>
        </p:spPr>
      </p:pic>
      <p:pic>
        <p:nvPicPr>
          <p:cNvPr id="5" name="Picture 2" descr="C:\Users\pearce.dietrich\AppData\Local\Microsoft\Windows\Temporary Internet Files\Content.IE5\AGESH7PQ\MC900438227[1].wmf"/>
          <p:cNvPicPr>
            <a:picLocks noChangeAspect="1" noChangeArrowheads="1"/>
          </p:cNvPicPr>
          <p:nvPr/>
        </p:nvPicPr>
        <p:blipFill>
          <a:blip r:embed="rId3" cstate="print"/>
          <a:srcRect l="49412" t="33641"/>
          <a:stretch>
            <a:fillRect/>
          </a:stretch>
        </p:blipFill>
        <p:spPr bwMode="auto">
          <a:xfrm>
            <a:off x="228600" y="4343400"/>
            <a:ext cx="1638300" cy="2054225"/>
          </a:xfrm>
          <a:prstGeom prst="rect">
            <a:avLst/>
          </a:prstGeom>
          <a:noFill/>
        </p:spPr>
      </p:pic>
      <p:pic>
        <p:nvPicPr>
          <p:cNvPr id="6" name="Picture 2" descr="C:\Users\pearce.dietrich\AppData\Local\Microsoft\Windows\Temporary Internet Files\Content.IE5\AGESH7PQ\MC900438227[1].wmf"/>
          <p:cNvPicPr>
            <a:picLocks noChangeAspect="1" noChangeArrowheads="1"/>
          </p:cNvPicPr>
          <p:nvPr/>
        </p:nvPicPr>
        <p:blipFill>
          <a:blip r:embed="rId3" cstate="print"/>
          <a:srcRect l="49412" t="33641"/>
          <a:stretch>
            <a:fillRect/>
          </a:stretch>
        </p:blipFill>
        <p:spPr bwMode="auto">
          <a:xfrm>
            <a:off x="6477000" y="4498975"/>
            <a:ext cx="1638300" cy="20542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0" y="441960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Selina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441513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Bruce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72400" y="4567535"/>
            <a:ext cx="1266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Miranda</a:t>
            </a:r>
            <a:endParaRPr lang="en-US" sz="2400" b="1" dirty="0"/>
          </a:p>
        </p:txBody>
      </p:sp>
      <p:pic>
        <p:nvPicPr>
          <p:cNvPr id="10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09600"/>
            <a:ext cx="1066800" cy="1066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98475" y="5689937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FF00"/>
                </a:solidFill>
              </a:rPr>
              <a:t>$1</a:t>
            </a:r>
            <a:endParaRPr lang="en-US" sz="6000" b="1" dirty="0">
              <a:solidFill>
                <a:srgbClr val="00FF00"/>
              </a:solidFill>
            </a:endParaRPr>
          </a:p>
        </p:txBody>
      </p:sp>
      <p:pic>
        <p:nvPicPr>
          <p:cNvPr id="3075" name="Picture 3" descr="C:\Users\pearce.dietrich\AppData\Local\Microsoft\Windows\Temporary Internet Files\Content.IE5\AGESH7PQ\MC90005487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62600"/>
            <a:ext cx="412449" cy="566256"/>
          </a:xfrm>
          <a:prstGeom prst="rect">
            <a:avLst/>
          </a:prstGeom>
          <a:noFill/>
        </p:spPr>
      </p:pic>
      <p:pic>
        <p:nvPicPr>
          <p:cNvPr id="13" name="Picture 3" descr="C:\Users\pearce.dietrich\AppData\Local\Microsoft\Windows\Temporary Internet Files\Content.IE5\AGESH7PQ\MC90005487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5562600"/>
            <a:ext cx="412449" cy="566256"/>
          </a:xfrm>
          <a:prstGeom prst="rect">
            <a:avLst/>
          </a:prstGeom>
          <a:noFill/>
        </p:spPr>
      </p:pic>
      <p:pic>
        <p:nvPicPr>
          <p:cNvPr id="14" name="Picture 3" descr="C:\Users\pearce.dietrich\AppData\Local\Microsoft\Windows\Temporary Internet Files\Content.IE5\AGESH7PQ\MC90005487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638800"/>
            <a:ext cx="412449" cy="5662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570675" y="5689937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FF00"/>
                </a:solidFill>
              </a:rPr>
              <a:t>$2</a:t>
            </a:r>
            <a:endParaRPr lang="en-US" sz="6000" b="1" dirty="0">
              <a:solidFill>
                <a:srgbClr val="00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3475" y="5689937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FF00"/>
                </a:solidFill>
              </a:rPr>
              <a:t>$3</a:t>
            </a:r>
            <a:endParaRPr lang="en-US" sz="6000" b="1" dirty="0">
              <a:solidFill>
                <a:srgbClr val="00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571500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FF00"/>
                </a:solidFill>
              </a:rPr>
              <a:t>$4</a:t>
            </a:r>
            <a:endParaRPr lang="en-US" sz="6000" b="1" dirty="0">
              <a:solidFill>
                <a:srgbClr val="00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571500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FF00"/>
                </a:solidFill>
              </a:rPr>
              <a:t>$5</a:t>
            </a:r>
            <a:endParaRPr lang="en-US" sz="6000" b="1" dirty="0">
              <a:solidFill>
                <a:srgbClr val="00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571500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FF00"/>
                </a:solidFill>
              </a:rPr>
              <a:t>$6</a:t>
            </a:r>
            <a:endParaRPr lang="en-US" sz="6000" b="1" dirty="0">
              <a:solidFill>
                <a:srgbClr val="00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0" y="3933825"/>
            <a:ext cx="3276600" cy="277177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3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5" grpId="1"/>
      <p:bldP spid="16" grpId="1"/>
      <p:bldP spid="17" grpId="0"/>
      <p:bldP spid="18" grpId="0"/>
      <p:bldP spid="19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1714500" cy="1714500"/>
          </a:xfrm>
          <a:prstGeom prst="rect">
            <a:avLst/>
          </a:prstGeom>
          <a:noFill/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Inflation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the devaluation of money</a:t>
            </a:r>
            <a:endParaRPr lang="en-US" dirty="0"/>
          </a:p>
        </p:txBody>
      </p:sp>
      <p:sp>
        <p:nvSpPr>
          <p:cNvPr id="14" name="Equal 13"/>
          <p:cNvSpPr/>
          <p:nvPr/>
        </p:nvSpPr>
        <p:spPr>
          <a:xfrm>
            <a:off x="3886200" y="2286000"/>
            <a:ext cx="1371600" cy="9144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1600200"/>
            <a:ext cx="198002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00FF00"/>
                </a:solidFill>
              </a:rPr>
              <a:t>$6</a:t>
            </a:r>
            <a:endParaRPr lang="en-US" sz="138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1714500" cy="1714500"/>
          </a:xfrm>
          <a:prstGeom prst="rect">
            <a:avLst/>
          </a:prstGeom>
          <a:noFill/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Inflation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the devaluation of money</a:t>
            </a:r>
            <a:endParaRPr lang="en-US" dirty="0"/>
          </a:p>
        </p:txBody>
      </p:sp>
      <p:sp>
        <p:nvSpPr>
          <p:cNvPr id="14" name="Equal 13"/>
          <p:cNvSpPr/>
          <p:nvPr/>
        </p:nvSpPr>
        <p:spPr>
          <a:xfrm>
            <a:off x="3886200" y="2286000"/>
            <a:ext cx="1371600" cy="9144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2" cstate="print"/>
          <a:srcRect t="48889"/>
          <a:stretch>
            <a:fillRect/>
          </a:stretch>
        </p:blipFill>
        <p:spPr bwMode="auto">
          <a:xfrm>
            <a:off x="1219200" y="4953000"/>
            <a:ext cx="1714500" cy="876300"/>
          </a:xfrm>
          <a:prstGeom prst="rect">
            <a:avLst/>
          </a:prstGeom>
          <a:noFill/>
        </p:spPr>
      </p:pic>
      <p:sp>
        <p:nvSpPr>
          <p:cNvPr id="12" name="Equal 11"/>
          <p:cNvSpPr/>
          <p:nvPr/>
        </p:nvSpPr>
        <p:spPr>
          <a:xfrm>
            <a:off x="3886200" y="4495800"/>
            <a:ext cx="1371600" cy="9144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1600200"/>
            <a:ext cx="198002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00FF00"/>
                </a:solidFill>
              </a:rPr>
              <a:t>$3</a:t>
            </a:r>
            <a:endParaRPr lang="en-US" sz="13800" b="1" dirty="0">
              <a:solidFill>
                <a:srgbClr val="00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752600"/>
            <a:ext cx="1161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before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972580"/>
            <a:ext cx="904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after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3803809"/>
            <a:ext cx="198002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00FF00"/>
                </a:solidFill>
              </a:rPr>
              <a:t>$3</a:t>
            </a:r>
            <a:endParaRPr lang="en-US" sz="138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4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dailymail.co.uk/i/pix/2012/05/31/article-2152535-1362E6FC000005DC-299_634x3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79" b="12878"/>
          <a:stretch/>
        </p:blipFill>
        <p:spPr bwMode="auto">
          <a:xfrm>
            <a:off x="861615" y="1447800"/>
            <a:ext cx="2302499" cy="41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485" y="45720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2000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8540" y="594360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2012</a:t>
            </a:r>
            <a:endParaRPr lang="en-US" sz="3200" b="1" dirty="0"/>
          </a:p>
        </p:txBody>
      </p:sp>
      <p:pic>
        <p:nvPicPr>
          <p:cNvPr id="6" name="Picture 2" descr="http://i.dailymail.co.uk/i/pix/2012/05/31/article-2152535-1362E6FC000005DC-299_634x3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3" t="80661" r="55522" b="12878"/>
          <a:stretch/>
        </p:blipFill>
        <p:spPr bwMode="auto">
          <a:xfrm>
            <a:off x="1850571" y="5257800"/>
            <a:ext cx="740229" cy="30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5791200"/>
            <a:ext cx="84029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ysClr val="windowText" lastClr="000000"/>
                </a:solidFill>
              </a:rPr>
              <a:t>.75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0505" y="395644"/>
            <a:ext cx="84029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ysClr val="windowText" lastClr="000000"/>
                </a:solidFill>
              </a:rPr>
              <a:t>.50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5783943"/>
            <a:ext cx="84029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ysClr val="windowText" lastClr="000000"/>
                </a:solidFill>
              </a:rPr>
              <a:t>.99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10" name="Picture 2" descr="http://i.dailymail.co.uk/i/pix/2012/05/31/article-2152535-1362E6FC000005DC-299_634x3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2878"/>
          <a:stretch/>
        </p:blipFill>
        <p:spPr bwMode="auto">
          <a:xfrm>
            <a:off x="3124200" y="1447800"/>
            <a:ext cx="4064993" cy="41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76600" y="218182"/>
            <a:ext cx="1447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d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idn’t exist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199" y="334089"/>
            <a:ext cx="84029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ysClr val="windowText" lastClr="000000"/>
                </a:solidFill>
              </a:rPr>
              <a:t>.99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5795404"/>
            <a:ext cx="109998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ysClr val="windowText" lastClr="000000"/>
                </a:solidFill>
              </a:rPr>
              <a:t>1.40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632" y="228600"/>
            <a:ext cx="242976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Supply</a:t>
            </a:r>
          </a:p>
          <a:p>
            <a:pPr algn="ctr"/>
            <a:r>
              <a:rPr lang="en-US" sz="3600" b="1" dirty="0"/>
              <a:t>o</a:t>
            </a:r>
            <a:r>
              <a:rPr lang="en-US" sz="3600" b="1" dirty="0" smtClean="0"/>
              <a:t>f </a:t>
            </a:r>
          </a:p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Money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089" y="990600"/>
            <a:ext cx="2862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Value</a:t>
            </a:r>
            <a:r>
              <a:rPr lang="en-US" sz="6000" b="1" dirty="0" smtClean="0">
                <a:solidFill>
                  <a:srgbClr val="00FF00"/>
                </a:solidFill>
              </a:rPr>
              <a:t> </a:t>
            </a:r>
            <a:r>
              <a:rPr lang="en-US" sz="6000" b="1" dirty="0" smtClean="0"/>
              <a:t>  </a:t>
            </a: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4964192"/>
            <a:ext cx="2862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Value   </a:t>
            </a: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886200" y="1219200"/>
            <a:ext cx="1524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86200" y="5217855"/>
            <a:ext cx="1524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2705100" y="952500"/>
            <a:ext cx="12192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2705100" y="5103555"/>
            <a:ext cx="12192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7277100" y="1104900"/>
            <a:ext cx="12192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7200900" y="5103555"/>
            <a:ext cx="12192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" y="4151055"/>
            <a:ext cx="242976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Supply</a:t>
            </a:r>
          </a:p>
          <a:p>
            <a:pPr algn="ctr"/>
            <a:r>
              <a:rPr lang="en-US" sz="3600" b="1" dirty="0"/>
              <a:t>o</a:t>
            </a:r>
            <a:r>
              <a:rPr lang="en-US" sz="3600" b="1" dirty="0" smtClean="0"/>
              <a:t>f </a:t>
            </a:r>
          </a:p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Money</a:t>
            </a:r>
            <a:endParaRPr 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2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  <p:bldP spid="11" grpId="0" animBg="1"/>
      <p:bldP spid="12" grpId="0" animBg="1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Inflation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phenomenon</a:t>
            </a:r>
          </a:p>
          <a:p>
            <a:r>
              <a:rPr lang="en-US" dirty="0" smtClean="0"/>
              <a:t>Money is made up, we created it w/our minds</a:t>
            </a:r>
          </a:p>
          <a:p>
            <a:r>
              <a:rPr lang="en-US" dirty="0" smtClean="0"/>
              <a:t>So a dollar is worth, what we THINK it is worth</a:t>
            </a:r>
          </a:p>
          <a:p>
            <a:pPr lvl="1"/>
            <a:r>
              <a:rPr lang="en-US" sz="3600" dirty="0" smtClean="0"/>
              <a:t>Businesses know:</a:t>
            </a:r>
          </a:p>
          <a:p>
            <a:pPr lvl="2"/>
            <a:r>
              <a:rPr lang="en-US" sz="3200" dirty="0" smtClean="0"/>
              <a:t>Money Supply is always increasing</a:t>
            </a:r>
          </a:p>
          <a:p>
            <a:pPr lvl="2"/>
            <a:r>
              <a:rPr lang="en-US" sz="3200" dirty="0" smtClean="0"/>
              <a:t>Supply of Goods is not</a:t>
            </a:r>
          </a:p>
          <a:p>
            <a:pPr lvl="3"/>
            <a:r>
              <a:rPr lang="en-US" sz="3200" dirty="0" smtClean="0"/>
              <a:t>They will charge </a:t>
            </a:r>
            <a:r>
              <a:rPr lang="en-US" sz="3200" dirty="0" smtClean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250963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clker.com/cliparts/z/U/c/o/6/Q/smiling-family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852"/>
            <a:ext cx="1676400" cy="201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cdonalds.com/dam/McDonalds/bundleinstance/mcdonalds-Cheeseburger-Happy-Mea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57" y="-152400"/>
            <a:ext cx="3527643" cy="258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estclipartblog.com/clipart-pics/farmer-clip-art-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07" y="-85173"/>
            <a:ext cx="159156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74175" y="2429427"/>
            <a:ext cx="209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$1000 Beef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241990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$3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2698" y="3105702"/>
            <a:ext cx="8478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Businesses understand Supply and Price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1" name="Picture 8" descr="http://www.clker.com/cliparts/z/U/c/o/6/Q/smiling-family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14124"/>
            <a:ext cx="1676400" cy="201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mcdonalds.com/dam/McDonalds/bundleinstance/mcdonalds-Cheeseburger-Happy-Mea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57" y="3665872"/>
            <a:ext cx="3527643" cy="258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bestclipartblog.com/clipart-pics/farmer-clip-art-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07" y="3733099"/>
            <a:ext cx="159156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74175" y="6247699"/>
            <a:ext cx="209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$2000 Beef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623817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$6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17827" y="623113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$3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3250" y="2644037"/>
            <a:ext cx="2047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$32,000 a year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507" y="6361284"/>
            <a:ext cx="2047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$64,000 a year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650" y="6333883"/>
            <a:ext cx="2047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$32,000 a year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2357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2" grpId="0"/>
      <p:bldP spid="17" grpId="0"/>
      <p:bldP spid="17" grpId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geology.com/world/world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94" y="1493720"/>
            <a:ext cx="7193813" cy="536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7171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Nation’s with high quality resources grow and are stable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9456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.automobilemag.com/f/6703905+w750+st0/0602_900_Jeep_Grand_Cherokee_Srt8+2006_Jeep_Grand_Cherokee_SRT8+Gas_And_Brake_Pedal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37843"/>
            <a:ext cx="7590672" cy="481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784022" y="1066800"/>
            <a:ext cx="2271723" cy="4031873"/>
            <a:chOff x="6784022" y="1066800"/>
            <a:chExt cx="2271723" cy="4031873"/>
          </a:xfrm>
        </p:grpSpPr>
        <p:sp>
          <p:nvSpPr>
            <p:cNvPr id="3" name="TextBox 2"/>
            <p:cNvSpPr txBox="1"/>
            <p:nvPr/>
          </p:nvSpPr>
          <p:spPr>
            <a:xfrm>
              <a:off x="6784022" y="1066800"/>
              <a:ext cx="2271723" cy="403187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solidFill>
                    <a:schemeClr val="bg1"/>
                  </a:solidFill>
                </a:rPr>
                <a:t>Gas:</a:t>
              </a:r>
            </a:p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Put money into the economy</a:t>
              </a:r>
            </a:p>
            <a:p>
              <a:pPr algn="ctr"/>
              <a:endParaRPr lang="en-US" sz="32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the economy will grow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 rot="5400000">
              <a:off x="7648268" y="3044636"/>
              <a:ext cx="533400" cy="609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79106" y="5029200"/>
            <a:ext cx="2271723" cy="1041975"/>
            <a:chOff x="6784022" y="3339346"/>
            <a:chExt cx="2271723" cy="1041975"/>
          </a:xfrm>
        </p:grpSpPr>
        <p:sp>
          <p:nvSpPr>
            <p:cNvPr id="8" name="TextBox 7"/>
            <p:cNvSpPr txBox="1"/>
            <p:nvPr/>
          </p:nvSpPr>
          <p:spPr>
            <a:xfrm>
              <a:off x="6784022" y="3796546"/>
              <a:ext cx="2271723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inflation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5400000">
              <a:off x="7658099" y="3301246"/>
              <a:ext cx="533400" cy="609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13" y="1066799"/>
            <a:ext cx="2271723" cy="3539430"/>
            <a:chOff x="6784022" y="1066800"/>
            <a:chExt cx="2271723" cy="3539430"/>
          </a:xfrm>
        </p:grpSpPr>
        <p:sp>
          <p:nvSpPr>
            <p:cNvPr id="11" name="TextBox 10"/>
            <p:cNvSpPr txBox="1"/>
            <p:nvPr/>
          </p:nvSpPr>
          <p:spPr>
            <a:xfrm>
              <a:off x="6784022" y="1066800"/>
              <a:ext cx="2271723" cy="35394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solidFill>
                    <a:schemeClr val="bg1"/>
                  </a:solidFill>
                </a:rPr>
                <a:t>Brake:</a:t>
              </a:r>
            </a:p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Take money out of the economy</a:t>
              </a:r>
            </a:p>
            <a:p>
              <a:pPr algn="ctr"/>
              <a:endParaRPr lang="en-US" sz="32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Stop inflation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7648268" y="3044636"/>
              <a:ext cx="533400" cy="609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497" y="4572000"/>
            <a:ext cx="2271723" cy="2026860"/>
            <a:chOff x="6784022" y="3339346"/>
            <a:chExt cx="2271723" cy="2026860"/>
          </a:xfrm>
        </p:grpSpPr>
        <p:sp>
          <p:nvSpPr>
            <p:cNvPr id="14" name="TextBox 13"/>
            <p:cNvSpPr txBox="1"/>
            <p:nvPr/>
          </p:nvSpPr>
          <p:spPr>
            <a:xfrm>
              <a:off x="6784022" y="3796546"/>
              <a:ext cx="2271723" cy="156966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Economy stops growing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5400000">
              <a:off x="7658099" y="3301246"/>
              <a:ext cx="533400" cy="609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90800" y="-72387"/>
            <a:ext cx="3451613" cy="2674442"/>
            <a:chOff x="155575" y="144959"/>
            <a:chExt cx="3451613" cy="2674442"/>
          </a:xfrm>
        </p:grpSpPr>
        <p:pic>
          <p:nvPicPr>
            <p:cNvPr id="17" name="Picture 2" descr="http://www.themoneymasters.com/wp-content/uploads/2010/01/federal-reserv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228601"/>
              <a:ext cx="3451613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914400" y="144959"/>
              <a:ext cx="201664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FFFF00"/>
                  </a:solidFill>
                </a:rPr>
                <a:t>The Fed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75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Calculate Inflation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Inflation Rate = Change in price/original price</a:t>
            </a:r>
          </a:p>
          <a:p>
            <a:r>
              <a:rPr lang="en-US" dirty="0" smtClean="0"/>
              <a:t>I = (B-A)/A</a:t>
            </a:r>
          </a:p>
          <a:p>
            <a:pPr lvl="1"/>
            <a:r>
              <a:rPr lang="en-US" dirty="0" smtClean="0"/>
              <a:t>B = New Price</a:t>
            </a:r>
          </a:p>
          <a:p>
            <a:pPr lvl="1"/>
            <a:r>
              <a:rPr lang="en-US" dirty="0" smtClean="0"/>
              <a:t>A = Old Price</a:t>
            </a:r>
            <a:endParaRPr lang="en-US" dirty="0"/>
          </a:p>
          <a:p>
            <a:r>
              <a:rPr lang="en-US" dirty="0" smtClean="0"/>
              <a:t>Milk costs $3 a gallon, in 2000 it cost $2.75</a:t>
            </a:r>
          </a:p>
          <a:p>
            <a:pPr lvl="1"/>
            <a:r>
              <a:rPr lang="en-US" dirty="0" smtClean="0"/>
              <a:t>I = (3-2.75)/2.75</a:t>
            </a:r>
          </a:p>
          <a:p>
            <a:pPr lvl="1"/>
            <a:r>
              <a:rPr lang="en-US" dirty="0" smtClean="0"/>
              <a:t>Inflation Rate = .09 or 9%</a:t>
            </a:r>
          </a:p>
        </p:txBody>
      </p:sp>
    </p:spTree>
    <p:extLst>
      <p:ext uri="{BB962C8B-B14F-4D97-AF65-F5344CB8AC3E}">
        <p14:creationId xmlns:p14="http://schemas.microsoft.com/office/powerpoint/2010/main" val="23493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flowing in your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r>
              <a:rPr lang="en-US" dirty="0" smtClean="0"/>
              <a:t>Inflation Rate </a:t>
            </a:r>
            <a:r>
              <a:rPr lang="en-US" dirty="0"/>
              <a:t>= (B-A)/A</a:t>
            </a:r>
          </a:p>
          <a:p>
            <a:pPr lvl="1"/>
            <a:r>
              <a:rPr lang="en-US" dirty="0"/>
              <a:t>B = New Price</a:t>
            </a:r>
          </a:p>
          <a:p>
            <a:pPr lvl="1"/>
            <a:r>
              <a:rPr lang="en-US" dirty="0"/>
              <a:t>A = Old </a:t>
            </a:r>
            <a:r>
              <a:rPr lang="en-US" dirty="0" smtClean="0"/>
              <a:t>Price</a:t>
            </a:r>
          </a:p>
          <a:p>
            <a:pPr lvl="2"/>
            <a:r>
              <a:rPr lang="en-US" dirty="0" smtClean="0"/>
              <a:t>Multiply by 100 to convert it to a percentage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2014 – Coke 1.49, 2000 – Coke $1.00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2014 – </a:t>
            </a:r>
            <a:r>
              <a:rPr lang="en-US" dirty="0" smtClean="0"/>
              <a:t>Small bag of Chips .50, </a:t>
            </a:r>
            <a:r>
              <a:rPr lang="en-US" dirty="0"/>
              <a:t>2000 – </a:t>
            </a:r>
            <a:r>
              <a:rPr lang="en-US" dirty="0" smtClean="0"/>
              <a:t>Chips $.33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si.group.shef.ac.uk/worldmapper/images/largepng/1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30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84" y="5149840"/>
            <a:ext cx="2608406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0" b="1" dirty="0" smtClean="0">
                <a:solidFill>
                  <a:schemeClr val="bg1"/>
                </a:solidFill>
              </a:rPr>
              <a:t>GDP</a:t>
            </a:r>
            <a:endParaRPr lang="en-US" sz="10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dirty="0" smtClean="0"/>
              <a:t>Economic Concepts</a:t>
            </a:r>
            <a:endParaRPr lang="en-US" sz="6600" b="1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774825"/>
            <a:ext cx="8763000" cy="4625975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Resources</a:t>
            </a:r>
          </a:p>
          <a:p>
            <a:pPr lvl="1" eaLnBrk="1" hangingPunct="1"/>
            <a:r>
              <a:rPr lang="en-US" dirty="0" smtClean="0"/>
              <a:t>Factors of production in producing goods and services</a:t>
            </a:r>
          </a:p>
          <a:p>
            <a:pPr eaLnBrk="1" hangingPunct="1"/>
            <a:r>
              <a:rPr lang="en-US" dirty="0" smtClean="0"/>
              <a:t>Example: </a:t>
            </a:r>
            <a:r>
              <a:rPr lang="en-US" dirty="0" err="1" smtClean="0"/>
              <a:t>HDtv</a:t>
            </a:r>
            <a:endParaRPr lang="en-US" dirty="0" smtClean="0"/>
          </a:p>
          <a:p>
            <a:pPr lvl="1" eaLnBrk="1" hangingPunct="1"/>
            <a:r>
              <a:rPr lang="en-US" sz="3600" b="1" dirty="0" smtClean="0">
                <a:solidFill>
                  <a:srgbClr val="FFFF00"/>
                </a:solidFill>
              </a:rPr>
              <a:t>Human</a:t>
            </a:r>
            <a:r>
              <a:rPr lang="en-US" sz="3600" b="1" dirty="0">
                <a:solidFill>
                  <a:srgbClr val="FFFF00"/>
                </a:solidFill>
              </a:rPr>
              <a:t>: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people build the TV</a:t>
            </a:r>
          </a:p>
          <a:p>
            <a:pPr lvl="1" eaLnBrk="1" hangingPunct="1"/>
            <a:r>
              <a:rPr lang="en-US" sz="3600" b="1" dirty="0" smtClean="0">
                <a:solidFill>
                  <a:srgbClr val="FFFF00"/>
                </a:solidFill>
              </a:rPr>
              <a:t>Natural</a:t>
            </a:r>
            <a:r>
              <a:rPr lang="en-US" sz="3600" b="1" dirty="0">
                <a:solidFill>
                  <a:srgbClr val="FFFF00"/>
                </a:solidFill>
              </a:rPr>
              <a:t>: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Glass, Plastic, Noble gas</a:t>
            </a:r>
          </a:p>
          <a:p>
            <a:pPr lvl="1" eaLnBrk="1" hangingPunct="1"/>
            <a:r>
              <a:rPr lang="en-US" sz="3600" b="1" dirty="0" smtClean="0">
                <a:solidFill>
                  <a:srgbClr val="FFFF00"/>
                </a:solidFill>
              </a:rPr>
              <a:t>Capital</a:t>
            </a:r>
            <a:r>
              <a:rPr lang="en-US" sz="3600" b="1" dirty="0">
                <a:solidFill>
                  <a:srgbClr val="FFFF00"/>
                </a:solidFill>
              </a:rPr>
              <a:t>: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Factory Building, Machines, $$$</a:t>
            </a:r>
          </a:p>
          <a:p>
            <a:pPr lvl="1" eaLnBrk="1" hangingPunct="1"/>
            <a:r>
              <a:rPr lang="en-US" sz="3600" b="1" dirty="0" smtClean="0">
                <a:solidFill>
                  <a:srgbClr val="00B0F0"/>
                </a:solidFill>
              </a:rPr>
              <a:t>Entrepreneurship: </a:t>
            </a:r>
            <a:r>
              <a:rPr lang="en-US" dirty="0" smtClean="0"/>
              <a:t>Brains, Design </a:t>
            </a:r>
            <a:r>
              <a:rPr lang="en-US" sz="1800" dirty="0" smtClean="0"/>
              <a:t>&amp;</a:t>
            </a:r>
            <a:r>
              <a:rPr lang="en-US" dirty="0" smtClean="0"/>
              <a:t> Sell the TV</a:t>
            </a:r>
          </a:p>
        </p:txBody>
      </p:sp>
    </p:spTree>
    <p:extLst>
      <p:ext uri="{BB962C8B-B14F-4D97-AF65-F5344CB8AC3E}">
        <p14:creationId xmlns:p14="http://schemas.microsoft.com/office/powerpoint/2010/main" val="11253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Human Resources</a:t>
            </a:r>
            <a:endParaRPr lang="en-US" dirty="0"/>
          </a:p>
        </p:txBody>
      </p:sp>
      <p:pic>
        <p:nvPicPr>
          <p:cNvPr id="20483" name="Picture 2" descr="C:\Users\pearce.dietrich\AppData\Local\Microsoft\Windows\Temporary Internet Files\Content.IE5\AS9OHMLI\MC9004344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28800"/>
            <a:ext cx="1524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C:\Users\pearce.dietrich\AppData\Local\Microsoft\Windows\Temporary Internet Files\Content.IE5\7OEKZ56U\MC90043251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19275"/>
            <a:ext cx="18383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C:\Users\pearce.dietrich\AppData\Local\Microsoft\Windows\Temporary Internet Files\Content.IE5\3JKTRYBS\MC900432507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25066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 descr="C:\Users\pearce.dietrich\AppData\Local\Microsoft\Windows\Temporary Internet Files\Content.IE5\7OEKZ56U\MP90040100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251460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 descr="C:\Users\pearce.dietrich\AppData\Local\Microsoft\Windows\Temporary Internet Files\Content.IE5\AGESH7PQ\MP90021606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87838"/>
            <a:ext cx="2378075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C:\Users\pearce.dietrich\AppData\Local\Microsoft\Windows\Temporary Internet Files\Content.IE5\7OEKZ56U\MM900285289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41875"/>
            <a:ext cx="2438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2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Natural Resources</a:t>
            </a:r>
            <a:endParaRPr lang="en-US" dirty="0"/>
          </a:p>
        </p:txBody>
      </p:sp>
      <p:pic>
        <p:nvPicPr>
          <p:cNvPr id="21507" name="Picture 4" descr="C:\Users\pearce.dietrich\AppData\Local\Microsoft\Windows\Temporary Internet Files\Content.IE5\AS9OHMLI\MP9004372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70275"/>
            <a:ext cx="25146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C:\Users\pearce.dietrich\AppData\Local\Microsoft\Windows\Temporary Internet Files\Content.IE5\AGESH7PQ\MP90040001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505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C:\Users\pearce.dietrich\AppData\Local\Microsoft\Windows\Temporary Internet Files\Content.IE5\7OEKZ56U\MP90043723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03625"/>
            <a:ext cx="236220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r="10638" b="14894"/>
          <a:stretch>
            <a:fillRect/>
          </a:stretch>
        </p:blipFill>
        <p:spPr bwMode="auto">
          <a:xfrm>
            <a:off x="5562600" y="1600200"/>
            <a:ext cx="32877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38675"/>
            <a:ext cx="3429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13"/>
          <p:cNvSpPr txBox="1">
            <a:spLocks noChangeArrowheads="1"/>
          </p:cNvSpPr>
          <p:nvPr/>
        </p:nvSpPr>
        <p:spPr bwMode="auto">
          <a:xfrm>
            <a:off x="2933700" y="3697288"/>
            <a:ext cx="3390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C000"/>
                </a:solidFill>
              </a:rPr>
              <a:t>“From Nature”</a:t>
            </a:r>
          </a:p>
        </p:txBody>
      </p:sp>
    </p:spTree>
    <p:extLst>
      <p:ext uri="{BB962C8B-B14F-4D97-AF65-F5344CB8AC3E}">
        <p14:creationId xmlns:p14="http://schemas.microsoft.com/office/powerpoint/2010/main" val="26395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Capital Resources</a:t>
            </a:r>
            <a:endParaRPr lang="en-US" dirty="0"/>
          </a:p>
        </p:txBody>
      </p:sp>
      <p:pic>
        <p:nvPicPr>
          <p:cNvPr id="22531" name="Picture 2" descr="C:\Users\pearce.dietrich\AppData\Local\Microsoft\Windows\Temporary Internet Files\Content.IE5\7OEKZ56U\MC90043163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5735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 descr="C:\Users\pearce.dietrich\AppData\Local\Microsoft\Windows\Temporary Internet Files\Content.IE5\7OEKZ56U\MC90043163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5163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 descr="C:\Users\pearce.dietrich\AppData\Local\Microsoft\Windows\Temporary Internet Files\Content.IE5\AGESH7PQ\MC90033462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2706688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 descr="C:\Users\pearce.dietrich\AppData\Local\Microsoft\Windows\Temporary Internet Files\Content.IE5\7OEKZ56U\MC90043483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76700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7" descr="C:\Users\pearce.dietrich\AppData\Local\Microsoft\Windows\Temporary Internet Files\Content.IE5\3JKTRYBS\MC90031196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27400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62"/>
          <a:stretch>
            <a:fillRect/>
          </a:stretch>
        </p:blipFill>
        <p:spPr bwMode="auto">
          <a:xfrm>
            <a:off x="3048000" y="4191000"/>
            <a:ext cx="27035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47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Entreprenuership</a:t>
            </a:r>
            <a:endParaRPr lang="en-US" dirty="0"/>
          </a:p>
        </p:txBody>
      </p:sp>
      <p:pic>
        <p:nvPicPr>
          <p:cNvPr id="23555" name="Picture 9" descr="C:\Users\pearce.dietrich\AppData\Local\Microsoft\Windows\Temporary Internet Files\Content.IE5\AS9OHMLI\MC90033922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7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771" y="813137"/>
            <a:ext cx="2342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Supply</a:t>
            </a:r>
            <a:endParaRPr lang="en-US" sz="6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580089" y="990600"/>
            <a:ext cx="26613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Price</a:t>
            </a:r>
            <a:r>
              <a:rPr lang="en-US" sz="6000" b="1" dirty="0" smtClean="0">
                <a:solidFill>
                  <a:srgbClr val="00FF00"/>
                </a:solidFill>
              </a:rPr>
              <a:t> </a:t>
            </a:r>
            <a:r>
              <a:rPr lang="en-US" sz="6000" b="1" dirty="0" smtClean="0"/>
              <a:t>  </a:t>
            </a: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4964192"/>
            <a:ext cx="1766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Price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886200" y="1219200"/>
            <a:ext cx="1524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86200" y="5217855"/>
            <a:ext cx="1524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2705100" y="952500"/>
            <a:ext cx="12192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2705100" y="5103555"/>
            <a:ext cx="12192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7277100" y="1104900"/>
            <a:ext cx="1219200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7200900" y="5103555"/>
            <a:ext cx="1219200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8359" y="4938622"/>
            <a:ext cx="2342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Supply</a:t>
            </a:r>
            <a:endParaRPr lang="en-US" sz="6000" b="1" dirty="0" smtClean="0"/>
          </a:p>
        </p:txBody>
      </p:sp>
    </p:spTree>
    <p:extLst>
      <p:ext uri="{BB962C8B-B14F-4D97-AF65-F5344CB8AC3E}">
        <p14:creationId xmlns:p14="http://schemas.microsoft.com/office/powerpoint/2010/main" val="197597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  <p:bldP spid="11" grpId="0" animBg="1"/>
      <p:bldP spid="12" grpId="0" animBg="1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385</Words>
  <Application>Microsoft Office PowerPoint</Application>
  <PresentationFormat>On-screen Show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Inflation &amp; Quality Resources</vt:lpstr>
      <vt:lpstr>PowerPoint Presentation</vt:lpstr>
      <vt:lpstr>PowerPoint Presentation</vt:lpstr>
      <vt:lpstr>Economic Concepts</vt:lpstr>
      <vt:lpstr>Human Resources</vt:lpstr>
      <vt:lpstr>Natural Resources</vt:lpstr>
      <vt:lpstr>Capital Resources</vt:lpstr>
      <vt:lpstr>Entreprenuership</vt:lpstr>
      <vt:lpstr>PowerPoint Presentation</vt:lpstr>
      <vt:lpstr>PowerPoint Presentation</vt:lpstr>
      <vt:lpstr>Steve’s Candy Shop</vt:lpstr>
      <vt:lpstr>Inflation the devaluation of money</vt:lpstr>
      <vt:lpstr>Steve’s Candy Shop</vt:lpstr>
      <vt:lpstr>Inflation the devaluation of money</vt:lpstr>
      <vt:lpstr>Inflation the devaluation of money</vt:lpstr>
      <vt:lpstr>PowerPoint Presentation</vt:lpstr>
      <vt:lpstr>PowerPoint Presentation</vt:lpstr>
      <vt:lpstr>Inflation</vt:lpstr>
      <vt:lpstr>PowerPoint Presentation</vt:lpstr>
      <vt:lpstr>PowerPoint Presentation</vt:lpstr>
      <vt:lpstr>Calculate Inflation</vt:lpstr>
      <vt:lpstr>Answer the flowing in your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Fed</dc:title>
  <dc:creator>Pearce Dietrich</dc:creator>
  <cp:lastModifiedBy>Nate Greening</cp:lastModifiedBy>
  <cp:revision>40</cp:revision>
  <dcterms:created xsi:type="dcterms:W3CDTF">2012-11-28T17:03:25Z</dcterms:created>
  <dcterms:modified xsi:type="dcterms:W3CDTF">2014-01-17T17:35:08Z</dcterms:modified>
</cp:coreProperties>
</file>