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2" r:id="rId6"/>
    <p:sldId id="256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F6D"/>
    <a:srgbClr val="CDACE6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3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3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0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F07B-515B-40C7-875E-5BBF5E69565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0217-2C22-4387-A005-D3680E73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b.utexas.edu/maps/world_maps/txu-oclc-264266980-world_pol_200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9125"/>
            <a:ext cx="8382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pearce.dietrich\AppData\Local\Microsoft\Windows\Temporary Internet Files\Content.IE5\IPSUW85C\MP900404912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00363"/>
            <a:ext cx="1447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:\Users\pearce.dietrich\AppData\Local\Microsoft\Windows\Temporary Internet Files\Content.IE5\UHPARGJF\MC9002159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40163"/>
            <a:ext cx="1638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:\Users\pearce.dietrich\AppData\Local\Microsoft\Windows\Temporary Internet Files\Content.IE5\31CLG04C\MM900284049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19400"/>
            <a:ext cx="10287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2582863" y="0"/>
            <a:ext cx="3978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What do they make? </a:t>
            </a:r>
          </a:p>
          <a:p>
            <a:pPr eaLnBrk="1" hangingPunct="1"/>
            <a:r>
              <a:rPr lang="en-US" altLang="en-US" sz="2800" b="1" dirty="0"/>
              <a:t>Why do they make it? </a:t>
            </a:r>
          </a:p>
          <a:p>
            <a:pPr eaLnBrk="1" hangingPunct="1"/>
            <a:r>
              <a:rPr lang="en-US" altLang="en-US" sz="2800" b="1" dirty="0"/>
              <a:t>Who makes it? </a:t>
            </a:r>
          </a:p>
          <a:p>
            <a:pPr eaLnBrk="1" hangingPunct="1"/>
            <a:r>
              <a:rPr lang="en-US" altLang="en-US" sz="2800" b="1" dirty="0"/>
              <a:t>Who buys it?</a:t>
            </a:r>
          </a:p>
        </p:txBody>
      </p:sp>
    </p:spTree>
    <p:extLst>
      <p:ext uri="{BB962C8B-B14F-4D97-AF65-F5344CB8AC3E}">
        <p14:creationId xmlns:p14="http://schemas.microsoft.com/office/powerpoint/2010/main" val="3038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93" y="5410200"/>
            <a:ext cx="2508807" cy="138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 r="2289" b="66080"/>
          <a:stretch>
            <a:fillRect/>
          </a:stretch>
        </p:blipFill>
        <p:spPr bwMode="auto">
          <a:xfrm>
            <a:off x="838200" y="3962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5"/>
          <p:cNvSpPr>
            <a:spLocks noChangeArrowheads="1"/>
          </p:cNvSpPr>
          <p:nvPr/>
        </p:nvSpPr>
        <p:spPr bwMode="auto">
          <a:xfrm rot="-5400000">
            <a:off x="-228600" y="3810000"/>
            <a:ext cx="1371600" cy="762000"/>
          </a:xfrm>
          <a:prstGeom prst="triangle">
            <a:avLst>
              <a:gd name="adj" fmla="val 5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 rot="5400000">
            <a:off x="8001000" y="3810000"/>
            <a:ext cx="1371600" cy="762000"/>
          </a:xfrm>
          <a:prstGeom prst="triangle">
            <a:avLst>
              <a:gd name="adj" fmla="val 500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6200" y="2442627"/>
            <a:ext cx="248497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FFFF00"/>
                </a:solidFill>
              </a:rPr>
              <a:t>Command</a:t>
            </a:r>
          </a:p>
          <a:p>
            <a:pPr algn="ctr" eaLnBrk="1" hangingPunct="1"/>
            <a:r>
              <a:rPr lang="en-US" altLang="en-US" sz="3200" dirty="0" smtClean="0"/>
              <a:t>Communism</a:t>
            </a:r>
            <a:endParaRPr lang="en-US" altLang="en-US" sz="3200" dirty="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6521255" y="2448977"/>
            <a:ext cx="2672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FFFF00"/>
                </a:solidFill>
              </a:rPr>
              <a:t>Free Market</a:t>
            </a:r>
          </a:p>
          <a:p>
            <a:pPr algn="ctr" eaLnBrk="1" hangingPunct="1"/>
            <a:r>
              <a:rPr lang="en-US" altLang="en-US" sz="3600" dirty="0" smtClean="0"/>
              <a:t>Capitalism</a:t>
            </a:r>
            <a:endParaRPr lang="en-US" altLang="en-US" sz="3600" dirty="0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609600" y="49530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00"/>
                </a:solidFill>
              </a:rPr>
              <a:t>Cuba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5181600" y="49530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00"/>
                </a:solidFill>
              </a:rPr>
              <a:t>USA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7010400" y="4953000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00"/>
                </a:solidFill>
              </a:rPr>
              <a:t>Australia</a:t>
            </a:r>
          </a:p>
        </p:txBody>
      </p:sp>
      <p:sp>
        <p:nvSpPr>
          <p:cNvPr id="4106" name="Line 13"/>
          <p:cNvSpPr>
            <a:spLocks noChangeShapeType="1"/>
          </p:cNvSpPr>
          <p:nvPr/>
        </p:nvSpPr>
        <p:spPr bwMode="auto">
          <a:xfrm>
            <a:off x="1219200" y="4419600"/>
            <a:ext cx="0" cy="5334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5715000" y="4419600"/>
            <a:ext cx="0" cy="5334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7696200" y="4419600"/>
            <a:ext cx="0" cy="5334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16" descr="MC9004361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5249069"/>
            <a:ext cx="1308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23"/>
          <p:cNvSpPr txBox="1">
            <a:spLocks noChangeArrowheads="1"/>
          </p:cNvSpPr>
          <p:nvPr/>
        </p:nvSpPr>
        <p:spPr bwMode="auto">
          <a:xfrm>
            <a:off x="457200" y="152400"/>
            <a:ext cx="746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FFFF00"/>
                </a:solidFill>
              </a:rPr>
              <a:t>Economies fall along a spectrum:</a:t>
            </a:r>
          </a:p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- Some have </a:t>
            </a:r>
            <a:r>
              <a:rPr lang="en-US" altLang="en-US" sz="2400" b="1" dirty="0">
                <a:solidFill>
                  <a:srgbClr val="FF0000"/>
                </a:solidFill>
              </a:rPr>
              <a:t>a lot </a:t>
            </a:r>
            <a:r>
              <a:rPr lang="en-US" altLang="en-US" sz="2400" dirty="0">
                <a:solidFill>
                  <a:srgbClr val="FFFF00"/>
                </a:solidFill>
              </a:rPr>
              <a:t>of gov’t involvement (command)</a:t>
            </a:r>
          </a:p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- Some have </a:t>
            </a:r>
            <a:r>
              <a:rPr lang="en-US" altLang="en-US" sz="2400" b="1" dirty="0">
                <a:solidFill>
                  <a:srgbClr val="CC00FF"/>
                </a:solidFill>
              </a:rPr>
              <a:t>little</a:t>
            </a:r>
            <a:r>
              <a:rPr lang="en-US" altLang="en-US" sz="2400" dirty="0">
                <a:solidFill>
                  <a:srgbClr val="FFFF00"/>
                </a:solidFill>
              </a:rPr>
              <a:t> gov’t involvement (free)</a:t>
            </a:r>
          </a:p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- Some have a </a:t>
            </a:r>
            <a:r>
              <a:rPr lang="en-US" altLang="en-US" sz="2400" b="1" dirty="0">
                <a:solidFill>
                  <a:srgbClr val="00FF00"/>
                </a:solidFill>
              </a:rPr>
              <a:t>mixture</a:t>
            </a:r>
            <a:r>
              <a:rPr lang="en-US" altLang="en-US" sz="2400" dirty="0">
                <a:solidFill>
                  <a:srgbClr val="FFFF00"/>
                </a:solidFill>
              </a:rPr>
              <a:t> of gov’t involvement (mixed)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43550"/>
            <a:ext cx="130333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55" y="5543550"/>
            <a:ext cx="161309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956453" y="2762071"/>
            <a:ext cx="1415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FFFF00"/>
                </a:solidFill>
              </a:rPr>
              <a:t>Mixed</a:t>
            </a:r>
            <a:endParaRPr lang="en-US" altLang="en-US" sz="36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30496" y="2996625"/>
            <a:ext cx="1939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Socialism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21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 r="2289" b="66080"/>
          <a:stretch>
            <a:fillRect/>
          </a:stretch>
        </p:blipFill>
        <p:spPr bwMode="auto">
          <a:xfrm>
            <a:off x="838200" y="457201"/>
            <a:ext cx="7467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16200000">
            <a:off x="-60325" y="136526"/>
            <a:ext cx="1035050" cy="762000"/>
          </a:xfrm>
          <a:prstGeom prst="triangle">
            <a:avLst>
              <a:gd name="adj" fmla="val 5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5400000">
            <a:off x="8169275" y="136526"/>
            <a:ext cx="1035050" cy="762000"/>
          </a:xfrm>
          <a:prstGeom prst="triangle">
            <a:avLst>
              <a:gd name="adj" fmla="val 500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990600"/>
            <a:ext cx="46217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u="sng" dirty="0" smtClean="0">
                <a:solidFill>
                  <a:srgbClr val="FFFF00"/>
                </a:solidFill>
              </a:rPr>
              <a:t>Command</a:t>
            </a:r>
            <a:r>
              <a:rPr lang="en-US" sz="3600" dirty="0" smtClean="0"/>
              <a:t> </a:t>
            </a:r>
            <a:r>
              <a:rPr lang="en-US" sz="2800" dirty="0" smtClean="0"/>
              <a:t>(communism)</a:t>
            </a:r>
            <a:endParaRPr lang="en-US" sz="28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33260" y="990600"/>
            <a:ext cx="3102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u="sng" dirty="0" smtClean="0">
                <a:solidFill>
                  <a:srgbClr val="FFFF00"/>
                </a:solidFill>
              </a:rPr>
              <a:t>Free</a:t>
            </a:r>
            <a:r>
              <a:rPr lang="en-US" sz="3600" dirty="0" smtClean="0"/>
              <a:t> </a:t>
            </a:r>
            <a:r>
              <a:rPr lang="en-US" sz="2800" dirty="0" smtClean="0"/>
              <a:t>(capitalism)</a:t>
            </a:r>
            <a:endParaRPr lang="en-US" sz="28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250233" y="0"/>
            <a:ext cx="26435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Day 1 – Economic Systems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524000"/>
            <a:ext cx="41950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Lots of Gov’t involvement</a:t>
            </a:r>
          </a:p>
          <a:p>
            <a:r>
              <a:rPr lang="en-US" sz="2400" dirty="0" smtClean="0"/>
              <a:t>- Gov’t makes all decisions</a:t>
            </a:r>
          </a:p>
          <a:p>
            <a:r>
              <a:rPr lang="en-US" sz="2400" dirty="0" smtClean="0"/>
              <a:t>- Gov’t owns property</a:t>
            </a:r>
          </a:p>
          <a:p>
            <a:r>
              <a:rPr lang="en-US" sz="2400" dirty="0" smtClean="0"/>
              <a:t>- No Profits </a:t>
            </a:r>
            <a:r>
              <a:rPr lang="en-US" sz="2400" dirty="0" smtClean="0"/>
              <a:t>(Gov’t helps </a:t>
            </a:r>
            <a:r>
              <a:rPr lang="en-US" sz="2400" dirty="0" smtClean="0"/>
              <a:t>people)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en-US" sz="2400" dirty="0"/>
              <a:t>No </a:t>
            </a:r>
            <a:r>
              <a:rPr lang="en-US" sz="2400" dirty="0" smtClean="0"/>
              <a:t>Competition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FFB3B3"/>
                </a:solidFill>
              </a:rPr>
              <a:t>- </a:t>
            </a:r>
            <a:r>
              <a:rPr lang="en-US" sz="2400" b="1" dirty="0">
                <a:solidFill>
                  <a:srgbClr val="FFB3B3"/>
                </a:solidFill>
              </a:rPr>
              <a:t>Ex. </a:t>
            </a:r>
            <a:r>
              <a:rPr lang="en-US" sz="2400" dirty="0">
                <a:solidFill>
                  <a:srgbClr val="FFB3B3"/>
                </a:solidFill>
              </a:rPr>
              <a:t>North Korea, Cuba (rare)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1525012"/>
            <a:ext cx="33416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Little Gov’t involvement</a:t>
            </a:r>
          </a:p>
          <a:p>
            <a:r>
              <a:rPr lang="en-US" sz="2400" dirty="0" smtClean="0"/>
              <a:t>- Individuals Choose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Private property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Profit D</a:t>
            </a:r>
            <a:r>
              <a:rPr lang="en-US" sz="2400" dirty="0" smtClean="0"/>
              <a:t>riven (make $)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en-US" sz="2400" dirty="0"/>
              <a:t>Competition</a:t>
            </a:r>
          </a:p>
          <a:p>
            <a:r>
              <a:rPr lang="en-US" sz="2400" dirty="0" smtClean="0">
                <a:solidFill>
                  <a:srgbClr val="CDACE6"/>
                </a:solidFill>
              </a:rPr>
              <a:t>- </a:t>
            </a:r>
            <a:r>
              <a:rPr lang="en-US" sz="2400" b="1" dirty="0">
                <a:solidFill>
                  <a:srgbClr val="CDACE6"/>
                </a:solidFill>
              </a:rPr>
              <a:t>Ex. </a:t>
            </a:r>
            <a:r>
              <a:rPr lang="en-US" sz="2400" dirty="0">
                <a:solidFill>
                  <a:srgbClr val="CDACE6"/>
                </a:solidFill>
              </a:rPr>
              <a:t>Australia</a:t>
            </a:r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32161" y="4561344"/>
            <a:ext cx="60118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Gov’t involvement (free &lt; </a:t>
            </a:r>
            <a:r>
              <a:rPr lang="en-US" sz="2400" b="1" i="1" dirty="0" smtClean="0"/>
              <a:t>mixed </a:t>
            </a:r>
            <a:r>
              <a:rPr lang="en-US" sz="2400" dirty="0" smtClean="0"/>
              <a:t>&lt; command)</a:t>
            </a:r>
          </a:p>
          <a:p>
            <a:r>
              <a:rPr lang="en-US" sz="2400" dirty="0" smtClean="0"/>
              <a:t>- Individuals </a:t>
            </a:r>
            <a:r>
              <a:rPr lang="en-US" sz="2400" dirty="0"/>
              <a:t>&amp; biz make </a:t>
            </a:r>
            <a:r>
              <a:rPr lang="en-US" sz="2400" dirty="0" smtClean="0"/>
              <a:t>choices</a:t>
            </a:r>
          </a:p>
          <a:p>
            <a:pPr lvl="2"/>
            <a:r>
              <a:rPr lang="en-US" sz="2400" dirty="0" smtClean="0"/>
              <a:t>- private sector (make money)</a:t>
            </a:r>
            <a:endParaRPr lang="en-US" sz="2400" dirty="0"/>
          </a:p>
          <a:p>
            <a:r>
              <a:rPr lang="en-US" sz="2400" dirty="0" smtClean="0"/>
              <a:t>- Gov’t </a:t>
            </a:r>
            <a:r>
              <a:rPr lang="en-US" sz="2400" dirty="0"/>
              <a:t>makes </a:t>
            </a:r>
            <a:r>
              <a:rPr lang="en-US" sz="2400" dirty="0" smtClean="0"/>
              <a:t>choices</a:t>
            </a:r>
          </a:p>
          <a:p>
            <a:pPr lvl="2"/>
            <a:r>
              <a:rPr lang="en-US" sz="2400" dirty="0" smtClean="0"/>
              <a:t>- public sector (help people)</a:t>
            </a:r>
            <a:endParaRPr lang="en-US" sz="2400" dirty="0"/>
          </a:p>
          <a:p>
            <a:r>
              <a:rPr lang="en-US" sz="2400" dirty="0">
                <a:solidFill>
                  <a:srgbClr val="6DFF6D"/>
                </a:solidFill>
              </a:rPr>
              <a:t>- Ex. USA (most common economy)</a:t>
            </a:r>
          </a:p>
          <a:p>
            <a:endParaRPr lang="en-US" sz="2400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00600" y="3886200"/>
            <a:ext cx="1415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u="sng" dirty="0" smtClean="0">
                <a:solidFill>
                  <a:srgbClr val="FFFF00"/>
                </a:solidFill>
              </a:rPr>
              <a:t>Mixed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059740"/>
            <a:ext cx="2647328" cy="16927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</a:rPr>
              <a:t>Traditional</a:t>
            </a:r>
          </a:p>
          <a:p>
            <a:r>
              <a:rPr lang="en-US" sz="2400" dirty="0" smtClean="0"/>
              <a:t>-based on survival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eskimos</a:t>
            </a:r>
            <a:endParaRPr lang="en-US" sz="2400" dirty="0" smtClean="0"/>
          </a:p>
          <a:p>
            <a:r>
              <a:rPr lang="en-US" sz="2400" dirty="0" smtClean="0"/>
              <a:t>-zombie apocalypse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 b="9905"/>
          <a:stretch/>
        </p:blipFill>
        <p:spPr bwMode="auto">
          <a:xfrm>
            <a:off x="148420" y="4202668"/>
            <a:ext cx="4614080" cy="259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QUExQVFhUVGBQXFRcXFRUWGBcUFBQXFxUVFRQYHCggGBolHBQUITEhJSkrLi4uFx8zODMsNygtLisBCgoKDg0OGxAQGywkHyQsLCwsLCw3LCwsLCwsLCwsLCwsLCwsLCwsLCwsLCwsLCwsLCwsLCwsLCwsLCwsLCwsLP/AABEIALUBFgMBIgACEQEDEQH/xAAcAAAABwEBAAAAAAAAAAAAAAAAAQIDBAUGBwj/xABGEAABAwEFAwkEBggFBQEAAAABAAIRAwQFEiExQVFxBhMiYYGRobHBFDLR8EJSU5Ki4RUjM0NicoLxFmOTsuIHNIPD0iT/xAAZAQADAQEBAAAAAAAAAAAAAAAAAQIDBAX/xAAyEQACAgEDAgQEBQMFAAAAAAAAAQIRAxIhMQRBExRRYQUycfBCgZGh0SKxwRUjUuHx/9oADAMBAAIRAxEAPwDqdC4WB0kl22NitKdANyAAUSz1Y2qa162yTnLlmcIxXCBzYUS2WBjxBA9VJc9JDlEXJO0ymk9jK17hd0sJmNJVTVplpIOoW/MKvvCwsfMgTv2r0MXWu6mcmTpl+ExkIiFLtNlLCQUxhXpJpq0cTVcjcJOFO4UMKYhqEUJ0tRQgBuEUJzChhRYDUIQnMKGFAhuEIS4QhMBEIJcIQkIRCKE5CEIGNwhCchFCYhEIoTmFFCAEQgnIRQgBuEITkIsKAGoQhOQihACIREJyEUIEIAQTgCCANu1yfZaFCL0k1F4bjZ6+osHWlNG0KFzqSaiFjByJVS1lNG2FRnOTTitFBEuTDtlSQVVwp7iotQZld2HZUcmbd2NQihOQihb2YiIREJyEUIAbwpynRB2gFCEcoYIQ+iRqE3hUptYhIdmkm+4NLsR8KGFPOCTCoQ3hRYU7CKExDeFCE5hQhADcIQnIRYUCG4UU3lR+2pffb8VKtJhp7u/JY82Rn2Y7QFy9RneNpI6sGGM03K/yNGb2ofbUvvt+KI3xZ/tqf3ws97JTjOm3uCDbPT+zaP6Rp3Lm87P0R0eVw+/7fwX5vyz/AG1P7yQb+s32zfE+QVKKLY9xvcPncgWDY1scAjzmT0X3+YeWw+/6r+C8s98UHvDGVAXOmBDtgJOZG4FTi1Z+7COdZDQM+rcVpcK7OnzPJFtnJnxxhKo3+f8A4hrCiwp2ERC3s5xsNQTgagixmgp1t6nUmghVdCjiOqv7NRAC8zPpjwehhuXJENllJqWMhWWEI3vB1XKsjN9CKoWElJtN3OAkCVcMeAifVCazSTE8aaMq9js8jkmFfWhknIqHWsA2Fd+PNGtzknil2KyEIThpxqihdFnOIhFCdhFhRYDcIoTuFJwp2IRCEJeFDCiwEQihOQhCdgNwiwp2EUIsBvCihOwm61VrfecG8TCHJLkaTbpBQhCrLRygpN0l56hl3qttHKGo73Gho3nM/Bc8+rxx739DsxfDeoyfhr67f9lzephsnTPy/Mrlta+awe4B+jnAdFpyBO8LSWy01HjpOLjIgbNRoFVVeTsucecGZJ93eeK455o5XqOnJ0s+nqLdlb+mq/2ng34In31X21MuDfgrJvJmf3n4P+SUOTQ+1P3PzUXEyqRTvvesf3h8Pgkm9q32ju9XY5NN+0P3QPVH/hxm17uwBFxCpFVd19VWVWPLnPDXAlpcQCBsXQLu5XWerAcTTdufp2OGXfCydTk8wAkPfMZSBr2DRUIqZw4aKlmnj+Tg0hhxZFWR0+zO0MIIBBBB0IMg8CEiqQ0EkwBqVym77fUpGaVRzeoHI8WnI9q0tj5auAiswO/iZke1pyPZC6Y9dFr+pUzOfwya3i9S9jUG3t2NeRvDSPOEFFsV70qzcTHSNogyDuIQWHm8jDy+NbUaqlM5K0pVCq6lknhaCFvkjqObHJRLSmetPYgqYWkoe0uXO8DZus8S2NUJl9QKsdXKQahVLp/cT6hEqs9R3VEiSgOC2jjUTKWSxFQk6psMT5ahgWqZk9xkBDCplKxl24KY26RHvGeoLOWaMeWXHDKXCKjmkOaVs66xvPckm7Os9yXmI+pXgS9CoLEnCrapRpUhNRzWj+IgeeqrLZyqsTPdBqn+BuX3ik+qii4dFknwhGFM0w+Tiw5QZAOczvOWipLx5WOfPNUmUxvMvPw8FQ2q2vfnUqE9UwO5RLq4vhM6ofC8iVzaS+/vk2VpvSiz3ntncMz4KqtPKcfu6ZPW7LwWUdamjTPgPVNPtjtghS8uaXGxosHRYvmbk/v75L203zWf9LCNzcvHVV1V21xneSVXOqvOrj2ZfmmsOfrqs3hlL5maf6hDHtigl9+xPfbGbM+A9dE0+3HYAOOfgFGhHCtYYLsc+Trs8/xV9B6z1nF7JP0m5DL6QV5WbDjOkmO9UFn99v8AM3zCvbW0CoTGcnjEqMqozxybtsInQDIbTKASRwRysTQNwROdx/NFPwCIuz+fnemIKM9u3d2ahYi0Dpu/md5lbYydmuXx0WMt4irU/md5poljKUKp4pBRJtJhGco7pl9ydvllEOD5gmRAncPRBZ9BToQ3Nt2z0Y6lmltpSrSpZm7AhSoZro8wqMfA3K+nZUsWHrVqaASBQWbzs0WCPoVdqZTpjE84RvO/dHYmbBWo13vbSfiNPDjIBgF2YEkZmFbW27WVWYXzqDkYMhRbruoUHPDTIOGDEGBiAB3/AJlR40vU08GFcE2z2FoT/s4GxN1qhDXHcCfBcJbe9PXnPxPUXKT5KSjFHeXWYERCM2VsDojLqXC6dvafdc49YL/OVIbbHj3H1W9YrVWn8LvVTbW1nRDp3PetvX7Z2kWVoMhRrZf1moftKrAfqg4ndzVyG133VcMNSvUcBsL3Hvzz7VXOtm4eirROQaMOP5pr8tzpd4/9QqYkUaLndbyGjuEk+CzN48r7VUn9YKY3Uxh/Fr4rJvtLjtjgPimsJM6mBJ1MAak7grWD1ZD6rFH5IX9SfXtoJlzi47yS7xKjuth2DvKOrd9RtnNpLSKIg45GYLg0YRMnM7ArWwcl3VLKbRzgEsc9jMJJdE4ZMiASOvJaacceTOXWdRPZbfQo313Hb3ZJqPnVaTkVZbNVs1W02kdGm6DLnBrRhBJOGJ95WXKl1ko0rJa6LWBgrUXSwZPpYhOmpGR35FPxYx2SOdxnPeTMvZLmr1PcovPXhIH3jkot4UzRq8zUyfAdAzEGRqNuS6JaOVOKwVLZTZ7hfDXTmGHPcuWV7bUtVf2h7Q0loEAztJ1gb0o5ZSdBLHGKslygUhAldBgKlFKJFKAF0veHEea0FqjnHZyZO8R1SFnG6rSWw9M8dI6pXPmNsXcSPh3BEOpA9c+Pgh5781ibAgzn8zsSZGeqHaD+aAB2QN23wnigQO2BwB04rGXkIqv4z35rZEbJneQsjfX7Z/Z/tCpEyISSSjlJJTJElGkygixnqVtbeidaANFELJ2pHMdZVeEHilgy3gp9toCqm04TrZQ8K7AspYutAUd1ozd2DuE+qZEpLXRikbfIAeijw6L12NXpaiKNU/5dT/aVwmtcQa0nHoNMPrK7NyltAFnq6CWuGZjXLLvXLrzP6t3Z5hUlTJlurK+zHA0BvxKfDHuEw4iWt0MYnuwsB2AkkAbyo1M5LX8iqfOUq7ToypZqv+m5z/8A1haSqKtIhTlOotlM25KuItIDS2pRpEE5465bhAiQYDg47h15KfT5PhtubZqji5poGsXM6JgEjCJnbGfXotRbbN/+ijh/eVald0/5dlFJn48Hio9os7hbqDne/wCwWgOjMFzX0Bl2vPesfFkaLHExnJ256lro13wwNDazWOLgAKgyYHASRrMxsWr5KMb+jazA4Pn2lpc2YeWBrSQSASNQsLyfvSpYQKVSk/FXLeepuBYRQIfLod9Il2Qj6GxbLkG3m7HYqRy52pa2dzaz/KmlJtjikhrlhT5q4+b+zbZGHiDRnzK0d0UHsFOjgPNtsrGl2znGhvR45u7lTcrAK1mfT2Pt1npdnO0QVHdyze29fZyaYszcWN0Ziabi3P8AmDe9RyWM8hbtpvsNqs1UuDHWp9BxBAd7tNgAJBzJgdqof+oFJ7KtCxBuCz0WNNPOcYEgZ75mesqZeF+Uadlt9OlUHOPtDqtItgyTTpva4deIHtBRcs+UlG2UqRax7azII6OXSjGwndOfZ1qlyS9lRYtEXFW/8vmViLt9xvAK3rX7U9hdZAwEPxyZgjF55ncquyUsLQDuXRjVSZhN/wBKHwgiCBWxkHKCJJlAhQOa09rP6w5HeTluWWJWotbDjOWwbSM8Iz3LDN2NsPcaFQZ5FED/AG/ulAZQIHXt4oEfO1YG4XcO5JDgUCzb3f2Sju4/PmgQnCTv7IB7FleUIiseDevYtWG5/PzsWS5QRzxjPIbZ2JoTK4lIJSiUgqrJCBQRIKbHR6dpETnIUl1NgE4gBvJA81i/a6mfTdnrBj/bCiVrQ0GXPE9bhPjmqcmUoL0s0luvYMf0XB42honxGSYqX+csLOwnwkSVmzeVKCcYMaxJjXdwKaffDPohzj1QNdNc1Lye5osMu0TTnlHW2Bg7Ce4yPJV36RqvxYqjiMTsgcI1/hie1R7PVxNDoiUdNsabye0mSkJ2thm8h+qdvy8wspep/Vni3zn0Wovj9keLfNZS9vcH8w8iqhyZzexXsKv+Td8U7PTtWMwX0wGZEy4B+WWnvLPhwCbqWpg1e0f1BdElaowi6dmnvjlcx8mk2oXiyupMOEtAe9zHGf8ATaJ4qPdnK2rRZZ5pc5Vo0alIuc89LnH03knbP6poWaN5Uvrt7M/JIN7Ut5PBrljoguWa6pvhE68bTUtNpdaKga1zmtbhaSR0Sdp4px9rqxSa2q9raTnOYGkCHODgSDE5io8dqqDfLdjHnsA9Un9Kv+jSPa74BVrxJVYLFlbtInvpk+895l2Iy85uyzjfkO5FTs7QSQMzqdveq826sdGMHGT8EOftB+oODfiUvFxLgvy2ZloKY3IFqqS20H94RwDR6IvY6h1qP+8UvMw9Cl0OVlwU2+s0auaOJCqzdM6lx4klGy5m7kvNexovhs33Jj7fSH7xvfPkmnXvS+sTwafgkNugbk827ANih9VL0NI/DH3I5vpmxrz2D4pBvg7KR7THopnsTRuHaERp0xq9g/qCl9RM0Xw2K5IDryqnRjRxk/BTbZe1YvJNRwmMgYAy2JykKb3BjXtc52TQDqVPtXJo4s6gDoHRDZ8ZzV48jl8zObqMCxNKJSG8Kp/eO+8Uf6Qq/aP+8VbHkyftfwf8kP8ADJ+1H3PzV3E5qZUG8av2ju8o/wBJVftH/eKtDyb/AM0fdPxQ/wANH7T8H5otBTKoXhU+0f8AeKg26q9zpLychrmtIOTf+b+D/kqW/bK2g8NLsUtmcJG0iPBRka07GuFXLcrOef1Hs+CHtZ2t7ijxt3pDmg7QsNbOl4Y9hTbWNxQTPNoJ62Z+Ed6UB10MLi4lxOLFqBBxSIgLO87bD9b/AFAPJAi1HXF/q/mtWr7FRUI8ZP2f8GmbdNIT0ZkyZJzPyTknRYaQHuN7h6rJ+z2g7O+pKL2Gsfot+8lp9irx98j/AEZsuca0RLQBpmBkke109MbfvBZH9HVtzO8o2WGsCHDAMwRrvkbE6kKsH/J/oW3LRj3WeGB0840ZS3ScpMbtFg6l22hwhzXkfzT6ra1rTaXACs9rmgjCABqNug2EpqVSdbHNJJvYwlG5iCTUa4AbwT5JZdZm6uA/pd8FsqrVz3lDSAqHre5YTj3OnFm0qqRZttlm2SeDCiN6WfYHn+kepVcKMDUe6odSnpwGzipo181LskaSyWsPnm6LjBj3qbc9fpOTvOPBLeZaIIHSrUxmRiEb8ispJ2bh5I6lR0zJmBJkopB5rJ2r9DUVK1VtRlPmWYnglv62RABJkgfwlSvZLUfo2cf1PPkFmLJWf0HNqQ5hcQS7QEBsZ8Sp36WtGntDAeLf/lOkT5nL6/2Laz2a0Pc4YqLcMSQx7tROUlGLFXNRzOeYIa10ikPpFwiCf4fFUD76rMJAqAkwXERmQI14AKTYL8qtdzhAcIwu6QbLWknb/MU0okPqMz/EWFtslZgbNoJJexuVNoye8NnU6SpDbmcSZr1jp7uEeirL1v11QSAwAOY4DEHZtc057xkjs/Ksj3mA8OtFRJ8bK/xMlXbdDalNj31q8uaCQHgCSNPdKlO5P2fbzp41T8ExYr0bTpspxOEASHDOAlDlG3QNGX8WfgEmg1yfLEi4aArYcBLebxQ57j0sQEzI2FC9LpoNpPc2m0EARrvE6lRLXyiLarXimCS1zYk/WB3Ir2vx72ua1vQc0ySxwIOZ28BsTVGbuy9uew021mYabAQTmABGR2wr68JxnMxlujylYbkpedZ9qpBxJa4unogD3HHUDeFt7xZ09uUf3haRZLGMzoOoIz85niUjCd/YldSYgEoTuHz1IR1IiTns0+epAw3PgxOaxXLwzUpbegc4/i07PVbLvPzkszy1LGupYm5Q8DLdhk58QlLgI8mLKAaTvRlTLAzKetYmjGaNnf8AVKCu6AhBVQrOktSpSQRvH3vyRh/zIK01k6BYRpBrD5HwShXbvHejWg0sD9MtYMcUTBkOCVzgOnmjLgPmfAI1IKZEtrtBlqeOg2bvzUcbdUzWtRJDsMYnNbhMyNZJkbgFJDDE5d4B2aAmU478BJaabGvnd5rA362arY0L3Eb4JkT1rc2sN5p2JwAgAw6SJMEZbciO1Z+9LLVtjhzYDS33Q50QwDCM9+aznzRUeCpZTBeRhzDWx3un0TVmsj3OeA2S1u+M4z13DNXDeTlpEnACSGiQ9uyZ29aiCwVmMqvczIkUxEGX6EZbsMdqnTew0+5X3fZSXuynKIBGsBMvpnE8Ebge8KZYbFaGjGKVQh09INO+PRQrQ2o0vJaROHXePkpNDItopYS3EBnn2HTRFUpjKNSNBxgBJtFQmMfDcYHYje/C/LYQR4EIAVTpZgHLZslXt93Qyy2ivRD+dFIDA+GgOD2tc4wCdCY12FUlmxVKgAEucRAG0nYArEXdUpse57HNAGRyjNxiYO8hHYFyVdsAnIDX0VndVxitZrTXx4fZhSdhwzj5x5bEyMMRO1Vdq97tSmPgcYlMQKsl2U5AExOQjUp/2Z73MYwFz3AAAHMmJV1bb9D7JZ7M1kOoirifjHSFUyIGoiUi6nNpM5yBzglodrhbhAOHscc0VYWVFoYQ6mCDLXEHqOJsq1t9iim17cwWEkCSQI952WSgWh0PacU9I7c8yDn1ZKTedrcJaMTZkOz2HUEcMkq3RXBP5GtaKtGSMUmM9hDhktxeR6WYMZcI4cVheS1oaKlATniO0bz26LcXkJcMtg3793crxdzOfJHpmdMtgyKXEflrkN6SDrp3D07UCBuy4rQkEdnmk4h6/OXWktGp0+HzCWgAF24cOKyvLimSKRGIxzs5aDoZ5bFqQD27VS8q6+CgQR7+Jg4uE+hSfAR5MAFPuzQ8fRR7JXwYutpHzKkXUcncVkuTRlpRQQpIKyDoXNbigC4bUCx27xQwneVs4ozTYoWl43FONt31mnwPomCkkqXBGmpkxtppHXCOLY8VJpuYdC3sLVTPCZdTCnw0PWWV6WB1Q0y3Rrpdwh2ka5kLPX3dlokua2W5DcdThg8XKQ+0PacnEKJUvGoHElxcDHROgjaBORU048Dk1JJPsP3fYnGi4OjGQciCZkZGY2k+AUbkdq45YoOIEwZxkQZ2wApFK93Ah0kQAIEYcg7Yf5vwhPWG+KTBAaMzJyAJO0mNSk2yo0r+lf2LwO6vIrP1m4rNUgGRWc8QJzbUG7qLlasvujvI7kdntllAIDsiSSC1xzJk79qE5Jpj20OPrX+Qrsdgo02kwWiDOWmUx169q5vynszoZUjodJk5e9ztR0RwXT/aaLtC0nrxfBRrFdrG0wx3N1QCTJaJzJM5nrUytuyotKDj7r9r/k5Jdh6YgAkNqkCAcxTcQQDtBz4hWFqFTG7D7uIxm2InYuoPuuhspUwf5WDs1VbU5MWOS404JJJgzmdwSJoauSzsJccDcQe6DhzEDLRRb8YfZ3gwQMAAg7ajOtWFzhrWuLsQeXPMQYictm5Q70sr6lJzGwHEtIkgRhe07+pJPZGmankk16sx9isjX2lrXCR0iRmJgHrV7Ybns72mQQ5rcRAMDPMRI0SbFyfqU6gqPqMOEOyESQRsgqddlAgF0t6bAAJMjIjPLLVNNatwcf8AZvvq/wAIwOITOKDA+iTsW3uO4G17FWrc4W807CW4QcUhpyds99uw6KpbyXqDKGPy1Ad6tW75M3c6ldVr5wQ51QuaJGjW0Wzl1z3IsnFFSyRT4tGJuLk2y0F/6wsLCNgM4p+AUa97jeLVzMgufBa6YBBkAxoPdI7OtafkhDBVc7ohzmgE7YBnzUXlRWHtNCo05tcxp4B7XDTZDnBXp2szm6k0M2Pke+hUbV5xhDCTAmTkRuWptuoJH0W7vnVC3HoO4FFa4OHqAjPbJ9QqWxAyHdQ+eCII2/PpkjJ4fO1UISQBqQiP9kc5b/jog5yVgCNg+e1Z7lz/ANuzURUbuj3Hq/xdSz/LcH2ZsT+0bOf8Ltm6YQ+BrkyNlsrnNkARJUux2ZzJnbHqlXMf1Z4+gSrRXziDv2LP3K5J9keM8kFHuqtOLsQSsDfe3SHEEHDM58fgnBaSZgaZdqwgqH6J06+OzsVldl8FrcDsxIM6GBm4dqFnfcPDRqDXO7yRGv1Kss98seWjSRnkNdwM8e5TmnEAROcHTSRt6Wq0WVMWgU6oE25yUWH5B+Cbd85EeivULSRbQq+q1XOLh4IiwHY357VNhpKN2ii1G9S0T7C07O7+6iVbsGyVDLRU00ovO9THWEj5PwUZ9E7kh2Kpkxqm3WgjelDLJMVGpMBwW/fKkMvJvyVUuGaQBmkBoaV6dQ7QpdO+G7WN8lQWbVC0lA2acXpTcILRmIyPrCDLRRAAbIAEASfisfTeZ1T7HlLYdujYUrczefFTn3kHUalFrxhfrOwyDP4Vg213DarCzVXYC7IxvhOgjJpposKdyS1rRXwwCMgCJMYiM9pCXV5MU3Bs1BLSDigzI7Y8FVNvU6QOxLN6by4IdtVZO1t1uaP9FjbU9PBFWpvgdEOgZkFuZk559UKhbbzscfnsT7be76yatA0mWZpvj9me9nxQNJ/1PL4qudb3ERI7j6FOUrYd4PZCepi0ol4H/VPghgd9V3cE3+lHDRvkjF5u2j1S1MNKFFrtrXdwUK+rvfWp4MJ1BOgGXap3t7DrI7x5Jp1qp7HuHaT5ocmGkz9Pk49ggBsdcehRuuKdWtV/7Q2NSe1IFRvX89qQ6KSncoaTAAncUFdc7xQQBkaTdu3f2JUDdtQQWA+wXMw7XYHcJkR4K+uO0l3RMQM9N8ZIIKk6YItLQ6Ng2DaNTG9R6lYtI2gzlJEdso0F0r5TN8ixUBE9IZT73VwScfHtI+CJBU0qEmx5lMnb4ApwU+Hd+aJBc7kzfShLqZ3+CZqU98HsI8iggri7MmRH0wdnimKtmAQQV0JESrRhMmmEEFDLF06aRaGIIJARWszUgNyQQQPsDDop9n/ZkIII7BHkgU6fSOaTXbmiQR2F3JdIKQWoIKiQsKODvQQQAMR3oc4d6CCTH2D54pQqTsQQSGOtjcPEeqAOuuXWUEEANz1nvJ80EEE6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73" y="4201656"/>
            <a:ext cx="3906047" cy="25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t="3125" r="2084" b="10677"/>
          <a:stretch/>
        </p:blipFill>
        <p:spPr bwMode="auto">
          <a:xfrm>
            <a:off x="4921973" y="4209365"/>
            <a:ext cx="395959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73" y="4328870"/>
            <a:ext cx="1707427" cy="218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7" y="4572171"/>
            <a:ext cx="1122981" cy="20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28" y="4561344"/>
            <a:ext cx="1316264" cy="202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qual 2"/>
          <p:cNvSpPr/>
          <p:nvPr/>
        </p:nvSpPr>
        <p:spPr>
          <a:xfrm>
            <a:off x="2082289" y="5109783"/>
            <a:ext cx="609600" cy="982567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4"/>
          <a:stretch/>
        </p:blipFill>
        <p:spPr bwMode="auto">
          <a:xfrm>
            <a:off x="7157210" y="4318903"/>
            <a:ext cx="1670810" cy="21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ot Equal 8"/>
          <p:cNvSpPr/>
          <p:nvPr/>
        </p:nvSpPr>
        <p:spPr>
          <a:xfrm>
            <a:off x="6558872" y="5148377"/>
            <a:ext cx="685800" cy="541326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6" y="4520623"/>
            <a:ext cx="2753187" cy="20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86" y="4385446"/>
            <a:ext cx="4370786" cy="224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7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12" grpId="0" animBg="1"/>
      <p:bldP spid="3" grpId="0" animBg="1"/>
      <p:bldP spid="3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Capitalist 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066800"/>
            <a:ext cx="8991600" cy="5638800"/>
          </a:xfrm>
        </p:spPr>
        <p:txBody>
          <a:bodyPr/>
          <a:lstStyle/>
          <a:p>
            <a:r>
              <a:rPr lang="en-US" dirty="0" smtClean="0"/>
              <a:t>I am a Medici, I buy art</a:t>
            </a:r>
          </a:p>
          <a:p>
            <a:r>
              <a:rPr lang="en-US" dirty="0" smtClean="0"/>
              <a:t>I only buy the </a:t>
            </a:r>
            <a:r>
              <a:rPr lang="en-US" b="1" dirty="0" smtClean="0"/>
              <a:t>best</a:t>
            </a:r>
            <a:r>
              <a:rPr lang="en-US" dirty="0" smtClean="0"/>
              <a:t> art</a:t>
            </a:r>
          </a:p>
          <a:p>
            <a:r>
              <a:rPr lang="en-US" dirty="0" smtClean="0"/>
              <a:t>Bad art = artist doesn’t make money</a:t>
            </a:r>
          </a:p>
          <a:p>
            <a:r>
              <a:rPr lang="en-US" dirty="0" smtClean="0"/>
              <a:t>Good art = artist earns money</a:t>
            </a:r>
          </a:p>
          <a:p>
            <a:pPr lvl="1"/>
            <a:r>
              <a:rPr lang="en-US" dirty="0" smtClean="0"/>
              <a:t>In a Free Market – the gov’t does not get involved</a:t>
            </a:r>
          </a:p>
          <a:p>
            <a:pPr lvl="1"/>
            <a:r>
              <a:rPr lang="en-US" dirty="0" smtClean="0"/>
              <a:t>The best artists (Da Vinci) will be rich</a:t>
            </a:r>
          </a:p>
          <a:p>
            <a:r>
              <a:rPr lang="en-US" dirty="0" smtClean="0"/>
              <a:t>Capitalism = Work Hard – You will do well in life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40254"/>
            <a:ext cx="1657350" cy="16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59304"/>
            <a:ext cx="101751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8" y="5140254"/>
            <a:ext cx="1030080" cy="15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93415"/>
            <a:ext cx="2819400" cy="158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Capitalist 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066800"/>
            <a:ext cx="8991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am a Medici, I buy art</a:t>
            </a:r>
          </a:p>
          <a:p>
            <a:pPr lvl="1"/>
            <a:r>
              <a:rPr lang="en-US" dirty="0" smtClean="0"/>
              <a:t>I will </a:t>
            </a:r>
            <a:r>
              <a:rPr lang="en-US" b="1" dirty="0" smtClean="0"/>
              <a:t>pay </a:t>
            </a:r>
            <a:r>
              <a:rPr lang="en-US" dirty="0" smtClean="0"/>
              <a:t>you to do a drawing for me</a:t>
            </a:r>
          </a:p>
          <a:p>
            <a:pPr lvl="1"/>
            <a:r>
              <a:rPr lang="en-US" dirty="0" smtClean="0"/>
              <a:t>I will only the buy the drawings that are very good</a:t>
            </a:r>
          </a:p>
          <a:p>
            <a:pPr lvl="1"/>
            <a:r>
              <a:rPr lang="en-US" dirty="0" smtClean="0"/>
              <a:t>If you are drawing is not good enough, then try harder. This is a capitalist classroom </a:t>
            </a:r>
            <a:r>
              <a:rPr lang="en-US" b="1" i="1" dirty="0" smtClean="0"/>
              <a:t>NOT</a:t>
            </a:r>
            <a:r>
              <a:rPr lang="en-US" dirty="0" smtClean="0"/>
              <a:t> communist</a:t>
            </a:r>
          </a:p>
          <a:p>
            <a:r>
              <a:rPr lang="en-US" dirty="0" smtClean="0"/>
              <a:t>Some students are born rich (I will give you some colored pencils)</a:t>
            </a:r>
          </a:p>
          <a:p>
            <a:r>
              <a:rPr lang="en-US" dirty="0" smtClean="0"/>
              <a:t>Some students are born poor (you get nothing)</a:t>
            </a:r>
          </a:p>
          <a:p>
            <a:r>
              <a:rPr lang="en-US" dirty="0" smtClean="0"/>
              <a:t>This is REAL LIFE</a:t>
            </a:r>
          </a:p>
          <a:p>
            <a:pPr lvl="1"/>
            <a:r>
              <a:rPr lang="en-US" dirty="0" smtClean="0"/>
              <a:t>Work hard – overcome disadvantages</a:t>
            </a:r>
          </a:p>
          <a:p>
            <a:pPr lvl="1"/>
            <a:r>
              <a:rPr lang="en-US" dirty="0" smtClean="0"/>
              <a:t>The beauty of Capitalism!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858327" cy="364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576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535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340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Capitalist Art</vt:lpstr>
      <vt:lpstr>Capitalist Art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11</cp:revision>
  <dcterms:created xsi:type="dcterms:W3CDTF">2014-02-24T15:03:41Z</dcterms:created>
  <dcterms:modified xsi:type="dcterms:W3CDTF">2014-02-24T18:11:07Z</dcterms:modified>
</cp:coreProperties>
</file>