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6" r:id="rId4"/>
    <p:sldId id="257" r:id="rId5"/>
    <p:sldId id="265" r:id="rId6"/>
    <p:sldId id="258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-27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8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1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1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3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8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5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4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27A-F4E6-4F14-BCC5-2C50C4402F3E}" type="datetimeFigureOut">
              <a:rPr lang="en-US" smtClean="0"/>
              <a:t>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DC000-5137-4EFC-B463-2EB47C890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0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iyIcz7wUH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htfpreparedness.com/wp-content/uploads/2013/06/tji_bright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15912"/>
            <a:ext cx="45243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QUEhQUFRUWGBsWFxUVFhcWFxoVFhUaGBsYGBcYHCggGBomHRoVITEiJSorOi8uFyAzODMsNygtLisBCgoKDg0OGxAQGywkICQsLDcvLSw3LywyLCw0LC8sLy8sLiwrLC4sLCwsLCwsLDcsNCwsLCwsLCwsLCwsLCwsLP/AABEIAKMBNAMBIgACEQEDEQH/xAAcAAEAAgMBAQEAAAAAAAAAAAAABQYDBAcCCAH/xABJEAACAQMCAwUEBAkICgMAAAABAgMABBESIQUxQQYTIlFhBxQycSNCgZEzUlNicoKSobEVFkNUY3PR0xckJXSDk6KzwcKUw9L/xAAaAQEAAwEBAQAAAAAAAAAAAAAAAgMEBQEG/8QAMBEAAgECBAMGBgIDAAAAAAAAAAECAxEEEiExBSJBUXGRocHRExSBsfDxYeEyM9L/2gAMAwEAAhEDEQA/AO40pSgFKUoBSoftT2kh4fD30+sqW0KEXUzOVZgo5AZCnckD1rlN/wC1+8afVbwwxwDlHMGaRx1LMjYT0xnHrUZTjHdkowlLZHbqVwfjftRvpnBgZbRAPhQRzMzEDJZ5YyMA5wAo9c9I7/SBxT+uv/ybX/Jqp4mmupYsPN9D6JpXzt/pB4p/XX/5Nr/k1+N2/wCJkEe+vvttDbA/eIcivPmqZ78tM+iqirXtJay3DW0c8bzqpZo1bJABwdxtkbZXOR5V868R45dXAKz3VxIpGChkKoR5FEwp59RvWhH4SpQshQ5RoyUZSOqsuCp+VReLhfRElhZW3Pq6lfMtvxbiM1wnc3V3JdSMO7AlIGQMZMYxGEA3bIxjOa+mEzgZ543+dXwmpq6KZwcXZnqlKVMgKUpQClKUApSlAKUpQClKUApSlAKUpQClKUApSlAKUpQClKUApSlAKUpQClKUBUfaxZpJwq61nHdr3qEflIyGQfacL+tXz/Xffa3MU4VcYAOTEu/k1xGp/jXAHNYsXq0jZhtmz8L011jtreV9ZjhnkCtpzHE7j4QcZUYB3zg+dYJbkDIG78hHgh9ROAunnnPTFVfBLPim2Xr811buFezqYyp700fcgam7tnDsSuy4x4cE7nJ+H1r3xT2bTKf9VmR1PIT5Vl/WRTr+4fbXvwkM7Ker16VgeXy+2r3YezNdDi5m1uyFV7sFFRyNn3OWIPyG/KufwRGPwEAFCUYDkGUlW/eDUZ00ldEozd7MtXs0m0cWsznAYyxn1DQOQP2lSvoqvm3sKf8AaVj/AH3/ANUlfSVa8N/rMmI/zFKUrQUClKUApSlAKUpQClKUApSlAKUpQClKUApSlAKUpQClKUApSlAKUpQClKUApSlAVX2pW5fhV4AASsXeDP8AZMJM/MacivnlzX0r204jHb2NzJKU0906hXPhdmQhU9dR2x618zqdlByDpGzAq3Ib4O/21kxS2Zpw73R1T2ZQ6bFT1eWVvukKj9yirQYwTnAz54GfvqtezeTNio/FeRfvbV/7VZ2YAEnYDck+QqH8mhLQUrUvr4RiMhJJBI6IO7GrGs/G2+yDmTX7Y3TSd5qiePRIyDXjxquMOuD8JycfKvLC5t1w3tAR73c6eXfy/f3h1f8AVqrtHDeIJOhaPOzFGVgVZXU4Ksp3B/xBqkdr+wzM0lxakszku8DY3J5mI9DzOk8yeYqWVtWDTeqIL2eoW4nZAflS32LBKx/cDX0lXBOx/YhZY4rqSaUN8UawN3ZjIyPE+NXeDcEbYORvXTuAcUlhZIbiRpkc6I5mCiQNgkJKVAVs4IDgDfAOScm6i1FZTNVjJ8xbaUpV5nFKUoBSlKAUpSgFKUoBSlKAUpSgFKUoBSlKAUpSgFKUoBSlKAUpSgFKUoBSlKAoPFXFxdTSOpcWrGKGPYgMI1d5Ap27xi2gEnYKMY1NmodseIpdQpaPbzLc3GO5WRV8DBt5O8UkAKAScHOOY3q5dorGa1uJbiKB54J9LyrCA0scyqsZcRkgyIyKnw7godjmq4ONJJxG1XupkzDOFaaCSLLkxtpXvFGcKjZx5iqHF57s103FpRuT3BuGpbQRwp8KDGTzY82Y+pJJPzrH2jgaS0uUTOpoZFXHPUYzgfadq1+1fvRg0WQXvXOnWxAEa4JL78zsFH6WelY7HjLooWe0uYSBjIHvKftxFmPzYD+NetG6eVcpudn7yOa2heJg6mNRlTncKAQfIg7EGt9mABJIAG5J2AHmT0qm3XDLEytNFdS2kjnL9zIYdR83jdcZ3zyHnXh7GybHvF3c3gByI2d5lyN944E8X2g1U46mXNYmOBzqz3lxHloXdWQrvrMUKq7J+MCV0g9Sp6YNSvDOIx3ESywuHRtww/eCDuCPI1oR8SkYBbe1cKAMPNi3jA5ABDmTl00D5ivHZvgj2zTl5BJ37962lAiiU5DaVBOFxo55O25qyNi+k7WRoWfBojxO5fSCFiifQd0EsrPqcIdgxES7+vrUzx2TTEMZ1GWER4596Zk7vH62D8gai+BcNu7q6v7m1lhSNWjtlE0busjQqS5yjKV0s7AEZzkjbFWzgPZecTLPezRSNGD3UUMbJEjnIMhLszO+k4GcAam23yHw25XMlSrFZkv5LbSlKvMgpSlAKUpQClKUApSlAKUpQClKUApSlAKUpQClKUApSlAKUpQClKUApSlAKUpQCoftTwIXkITVolRhLDLz0Sp8Jx9ZTkqR1DEVMUoDnf8AKfdMIrsC3mPJXOI5Mc2gkOBIORxswyMgVIA1bbq2jlUpIiSKeaOoZftB2rmHbbs2lndWUnDljt3kaaNowpEUn0feBXAPgHgYZA2LA9N6pQ00NkcVJ6MsTE42OPXyqNsra5Dky3KunREgEf7TF2J+zFanDu1MMjd1KfdrgfFBOQjZ/MY+GRTg4Kn7qlb2+jhXXK6ovmxAyfIeZ9BWfVFl09TYqPDS3ZMNkwzykusaoohnDaTylm54QbAjLEbA0+/hnuJrW4udUds95BEto2dJt3YgtOnJmdtHhPwjau3xRJEgVQqIowAAFVVHQAbAVdTp9WU1K7WiMHB+GR2sKQQrpjjGFHM+ZJPUkkknqSa3KqnF/aJYW5I70zONtFujTHI6FkGgH0LCtDhPtQtpJNE0ctsCQFklKFDkcnZGPdnO2+3rVjnFOzauUKnNq6TsXqlKVMgKUpQClKju0HFVtbeSZ/qDwqBlnc7IijqzMQoHmaAq3G+LvdzvbwuyW0BKTyIdLSzbfQo6nKon1yMEnC8tWfCcYmsRrZ3ntV/CK5Mk0SflEc+KVRuWVyzYyQdtJo/Z3gN1ZaTKTFcTZkOXMlvOzeJkkGPo5wM7qfUawrAWc9o4vdWnwTpJjMOxk78HT3Gkc3LbDHPOeVUQrRm+V3OjTo03S5vE6XFIGUMpDKwBBByCCMggjmK91C9jOGPa2NvDKcukYDY5KTvoX81c6R6KKmqvOcKUpQClKUApSlAKUpQClKUApSlAKUpQClKUApSlAKUqlduu3yWYaG3Cz3e30eToiz9adh8Ixvozk5HIHNeNpK7PYxcnZE72s48LG2ecoZGBCpGCFLuxwFyeQ5knoFJ6VxzjHaq9uye9nMadIbYtEg8tUgPeOftA/NFRfEJ57p1ku55JnU6lySsaH8yJfCPnjJr9C1yMTjXJ2pvQ7OFwKir1Fdnmw4nNYyrcWg8epRJFyWZC2NL+bZOQ3MZNdF4jcT393bSvC1tBbB2CSMhlkmkXRnEZYKiqW65JPLy53LAWVgDpJBAbyONj9h3q6cN7YKRi5jaFvxlBkiPqGUZX9YD5mpYXE8jg2eYrC2mppeBOcQ4bDOumaKOQdA6hsfLPL7K1eGdnLW3IMMEaMOTYLMM9FZiSo9BXn+dFl/W7b/nR/wCNa8nbSxGcXKMRtiMNISScbBAc/ZWnmsZuW5J8X4ctxC8TkgMPiU4ZWBBV1PRgwBHyqq9tzev7kbmSGaGNjHJoRoyzyABJHjLFSQVG45FjgYO23dds86RBbyuWOlXlHcx5wTvnL42P1ahLi1knlWa6lMjIcxxplIYz5quSWbn4mNZq2KhTg4t7p6LX9GmhhKlSako7NavT9mOda0ZIqvXY3sbDeWQlZ545TLOC6PnIW5kVfBIGQYAA2A5VlufZhNn6K8jI8pbck/tJKo/dWePDqqSaaZolxKi21JNGz7JeNsyyWUhJMKq8JJye4YldGTz0MMDyVkHSuiVzDg3s8v4LlZ0voIz3bRkpbliVZlbGmRyOajfpjlvVvk4bfsCPfolB2ylphx6qWmZc/NT8q7VFSUEp7nDrODqNw2LBVb7RdsYbV+5RJLm6OMW1updxnkZCNol3ByxG24BrFa9gbTJa5DXsp5y3hEx+SqRoQeiqOmc1YbKxihUJDGkaDksaqi/coAqwqKCvba5t76BOK+62cM8LuiKzSMsgZQBNKQFXYtuu2RzqZS4h4hOssckc0Fq3g0Mrqbll3c4z8CMAvrI56KagNfvHFL2c7rCEso/1QJJv+tgP1a9jhQgkNxZqsUx+NB4YpgPqyqOTc8SAZUn6wypxYzNOnKnB2f5oXwpO2YmO3bJ7o8ZUvJMRFAinDm4Y5jKt9UqRr1dAhPStXsX7P/dpPeryRbi6ODlV0xIwQIXVfrSYGO8IG3IDfOfsRL79I99INJjZ7aGA41QaSO9MmDjvXIHyQLjmc3So8PwroUubd+RCc29OgpSlbysUpSgFKUoBSlKAUpSgFKUoBSlKAUpSgFKUoBWG8u0hRpJXVEUZZ3IVQPMk8qXdykSNJIwREUszNsAqjJJPliuEdou0k3E3DS+C3VtUNuOW3KSUn43I3A5Lnlneqa1aNKOaRdQoSrSyxLB2p9oklyGisi0MJyDcfDLIOX0Q/olPMOfFvsF51ToLYKMAdcnqSTzJJ3JPma2I462o4a4GIxcqj127D6PDYOFJcu/aaqw1lWCtvQAMnYDcn0FeOHS97GkmMBwGAPPB3GfsxWNzdrmxQV7HlIazpHWYJXoCqnO5eoWPIjHUCsdzIUUaFBdmSNByBeRwi6j0Gphk+Wa2KwXsBdCFbS2QyNjOl0YOjY64YA4ryDWdZtr69wqKWR5N7O3ea/HbSW0buppBMTH7yjqgTeGQGSPSCdvhweZDEHlW8N+VeLqea5lWW47pdEbRqkWoj6QqXYlgDvpUAdMczULwHiUk0EaW0TzzKoRh8KKVOjVJI2wzjOOZzW2rSVaVqKva222v2WhhoVXRjeu7Xvvvo/N6nY/ZwoHDoNPI943zLTOSfvJqy1UPZJOX4TbEjB+kBH5yzyA/vBr3xztfLFM8dvZvcCLHeuJUjAYqH0RhgTK+kqcbDcDOa+oXLFXPk3zSdi2UrW4ZfpcRRzRHKSKHU4wcEdQdwehB5GtmpERXieUIrMeSgsfkBk17qG7ZE+5XCg6TIhiDZxhpiIgc+hcV43ZXByfgXFrwQ25W3gBvJZJFEkr964kdpHmMap4YwDzJ5FRzIzfBUM9qqcVlB2KWkKW6f2IZtej5MEBx6edS8sgVSzEKqgsxOwCgZJPoBXPhN1IqXbqbqex69nzt3/E1xhBcRkHzZrWLV/BT9tXWqf7MICbV7lhg3cz3AB/JHCRffGiH9b7KsfGeLQ2kTTXEgjjXmxz15AAbsT0A3NdCOiMUndtm7WnxLikNuuueWOJScAyOFBPkMnc+grnHaXtbxC4eK3skFrJceJFkXVOtuM6riYHK26HkqkFiRzB8Jn+zHZKG0xIzNcXRGHupyXlJ8lLElF9AfmTU1Fsg5JE5/LuoAwwXEoPXQIV67/TshK8t1B57ZrXuuIX+forW2I85Lp1P3LAw/eakNdeg1SyEc5Wrzj3FY8H+TYZR17m8GrHoJIlzUr2d7VRXTNEVkguEGp7addEoXONajk6Z+spPTOKkw1V3tvEEjivAB3lnKkobbIhZhHOuSRsYmc/NRUXEkpFtpSlRJClK/GOBk7AdaA/aVz7tB7UYkkW34fE99cOxVRHtDt8X0uMNjqVyBvkjFSFqOLvlpZ7KDO4iSCSfSOgZzKmTjGSBzzXqVzxuxcaVVol4ipBa6tXA5r7pImfTULg6fng/I1kl7RzQ/h7R2TrLbMJgAOpiIWT7FD49ede5WeZkWWlaPB+Lw3UfeQOHXJU7FWVl5q6MAyMPIgcxW9USQpSlAc99st1/q8MGcd7JqZc41RxDJUjO41tFkcv3VzeIVcvbEh97tCfhMMwHzEkWdvkVqnQVw+IybqW7Ed/hkEqV+1m2qHSdJAbGxIyM+oBGfvrxbcMcj6aaRyTnwHuVA8hoOT9pNbUArbUVyHUlHRfn1OyqUZav8+hA8f4ay28xilmXCMSpcyBhpOR9JkjbO4IrasOMRlEOiWNSo06omxpxt4lBUDHmakrmEOjIeTKVOOeGGP8AzXtVwABsBsPkK9dZShlnq7/nTU8VFxqZoaK3f66Gk3GLcc5oh83UH7ia8Nx23HKVW/QBk5/oA1I0qu9PsfivYstU7V4P/oiZu0ES4ys+CQoPcSgEnYDdRvnatleJA/0U/wBsTD+NONWnewSp1KnT6OviU/YwFbfZdPfpNOvQiwxTNpx3j99qwF1Z0qNO5wT4hy66KVGFVcq77v8AozVq8qL53p0sv77jBasbiRYIy8TMC7MyEFYlIDMmRgtkqo8i2cECrtw2wjgjWKFAiLyA/iTzZj1J3NUx4mtOIBDIZFTu3Vjp1iK5LxNHIQADpZVfkNlFXyuthaUacLLfr6eTOPiq0qslJ7W09fNfYrnZfttHb2DRW494ujPciOCPfGq5kZXlI2jj8QOTjPSpbgto8USrK/eSkl5H/GlkYu5HkNTHA8gK21UKNgAPTAFV7i0kt5mC2JjhO011yyvVLfPxsRsX5DfBJ2G6U8+hhjBQ16kl7G+NrLDPbknVHNK6ZHhaGSZ8MjfWAfWD5bV0WuadjYIl4sY4Cqra2IiKA75kmDAc8nAXJ/vB510utMXdXMslZ2FVz2hNpsJnwSIjFMwHPRDPHK2P1UNWOsV3brKjxuNSOpRlPIqwwR9xo1dWIlFi4HFxaX30PIscaGK0ljJQ69WXnH4y5GgKwwQrkghlxkt+xVzNiO/uYpIAclIYmiaYDGBKSxCrkZKrz5ZA2PngvHDwsLY3ySCKIabe8WMtE8I2RZe7X6ORRhTkYOM533lP59QSEJax3F05IAEUEioCdsvLIqoijqc/YeVV0qMacFBdCWdk7xC9S2iLFSQoCpHGMszcljjXqx5AfwFUriUPcj+UeKgSTqQtpZodSRSPskaD+lnY4zJjbG2y5q4FhHGZ7oxqY1Z2b6kS43CswBIA5sQM77AeEcxtO1UF3de+3MyJGmqOxtidUhUkq1wYlBcu+NKgDYZG/Or4q7sQk7K5aezHCniEk9wQ93cEPO45DHwwp5RoNh57mp0PUKnFJHGYrO7kHrGsHXHK5eM/urDBx4iZYbi3ntnkyIjL3ZWQqNRVXidhqA3wTvvjka0rJsmZnm3aLEHr2HrUD17V6k4nikbatUP24P8As2+/3Wf/ALLVJK1Vv2j3WLF4gfHcvHaoOpM7hTjP5ms/ZVUloWRepdLByYoy3MopPzKjNZ6/FXAAHTaq3xrtE/vK2Nmqvcka5XbJitojykkA+NztpjBGc5JUbnOXktxPiiw4UK0srbpDHguwzgnxEKijqzEDpzwDEHs/LdnVxBwY9sWURPcA/wBs5Aa4PoQq7fCedTXDOGpApClmZjl5HOXdvxmOPuAwANgAABW5QFH4xEbXi1rOV02r2zWeoYCRTNKJE1D6gfSqA+ZA8qtjCti5gWRGSRVdGBVlYBlZSMEEHYg1ROMxXvDG72313lkPwlsxLXEK53MDneRAPqMSRgDONxKLsRauW5hWFhXnhXEorqFJ4GDxyDUrD7iCOhBBBHQg1mZaviylor3GeFvlrizYRXYAw2+iULv3U68nU7jJ3XOVIqX7HdpEv7fvApjkRjHNCxy0UyHDIfMdQeoI5HIGVlqr3ijh98t6MLBcaYLzkAGziCc/Jj3Z9HB6VGpG6uiVOVtGdApSlUFxQva5wZpYI7lASbXWXUfkJAveMB5qUjb5K1c0tt8Ebg9a79xSXRDKwwSsbnB3Gyk7iuA8JtgkaKOSqB+7nXH4pGKtLqztcJlJ3j0RJwCtpawRCs4r5+R9HFaH7SlKiTFKUoAKi7Lhq/RyKXjljUxrJG5VtCsRpPQjbkRUpWCz+E/pv/3Gq2nUlBNxdtV6lNSnCo0pK+j9DHJaALKQWLyAlpHJZ2bTgEk+W2ByGNqvdncCSNJBydVcfJlB/wDNVAVMdl72NbG1Lui/QxjxMF+FAvU+ldPhs5Tztu+3qcricIwyKKtv6E2wGN+XXNQPEeJXEpMVlGVPJrqZSsSDqURsNM3lgaeW5rNN2rs1On3iN3JwEiJlcnyCxgkn0qWtLS6uFzHEbdTykuR4sHqsAOrPo5T5dK60YN9DkSnFdSK7C8L7viJEWWjt7dlmlc5Z7m5kSQ6j1bTGrHyDKOorptR/AuEJaxCKMsdyzu5y7yMcs7nqxPlsNgAAAKkK1xVlYxSd3cUpSvTwViurhI0Z5GVEUFmZiAqqNySTsBWlxnjcVtpD5aSTIigjGqWQjmETPIdWOAo3JA3rBFwtpmWS70nSQ0duN4o2G4Zvy0gO4YjC4GkAjUQKh2h4Zc8d0xqXteGhtTM6lZ7gqdisbDwRZ3GvGdmwdqtXZbshacPTTbRKpxhpD4pX/Sc7+uBgeQFT1KAVWfaDw4y2neIMy2rrdRgcyYTlkHqya1+bCrNX4RQFWguA6qynKsAynzBGQfurMr1XuBr7vJPYtkG3bMOc+K0ky0RGeYTxRE/2frU2rV0o2lG5z5LK7G4jVF9pOEm4WF0x3ttMlxEGJCM8f1HIBwGBIz0JB35HeRqzI1VzjcnGR+8J7WW07GIsYZ1+K3nxHKPUAnEi/nIWHrUf7PoIsXkikNPJdzi4P1gyTMsaeYURhCvmGz1rPxXg1vdLouYY5QOWtQSP0TzU/KoG19mlnExa2e7ti3M29zImfmcknmayum0aVUTOiUqj/wAwIGOZLi/l/vLyY/wIrPF7P7IfVuD87u6/zajlZPMW+RwoyxAA5knA++ueduvalBawyizIuZ1GCyeKGIsdIMkg8JOeSg5JGNqlb7spwyFDLcQxaIxkvcO8qgf8ViPsqO4Lwc380czwLBw+3Ia0tdAQyydLmSMYCIB8CEdcnHXwXPXshB/kyPW+qTvJTKCCGSUysWRlIBVhkEjHXy3q4sKhbeER8UuAhGma3jmkTylV2iD8/roMf8Gp4ipxZCSNdlrT4lw9J4pIZRqSRSjD0YY+w1Ila8FasTINEf2GupHtFSY6pbdnt5GPNjC2lXPqyaH/AFqVVm44bW6vUUx+KdZCG55Npbj/ANaVQ9y5HRpogylWGQwII9CMGuLcQ7PXNkdEkMsqDCpNDG0ocY2LJGCyNjnkAZ5E12yod+NHmsZYYJJBzjxKoHL4vFkjy3zvis+Iw0K8bTNOGxU8PLNDzOX2fZW8vtCostrDqBeeQd3IVG5WOI+Mk+bBR8+VSl72EvoSTDJFdRgbLJ9BPz5agDG5xnnpq72fHmdT9F4gwXTnBySMHlsm/wAXmR51sDi58P0ZyzBcZ33ONXL4PXz2xVUcBQUMjjf7+JbLiOIc86lbu28DlNxBcRfhrO7T9GIzD9qAuK0W4vGNiJgf93uP8uuxQcXYqS0RGFzsc+PuhJpGQCRzGdtxjFfsHF2LYaLSMKR4tyWGdI8OC2Cu2ej+WTmfB6D6vy9jUuNYhLaL+j9zkcF1r/Bw3T528NrcHf593ipM8IusAi0nOd8YRT9zuMfbXX6UXB6Ha/L2D41iOyPg/c4a94qllkzE6fHHL4HUDqVPMbHBGQehNeeFya4kf8ca/wBs6/8AzXYeMdnrW70m5t4pioIUyIGIBIJwTy5CtGLsPw9PhtIF/RQD+FVT4PGzUZdepbDjcrpzj06HLuI3Qijd26A4HUnoo8yTgAetdN7P9i7OC3iQ2tuXEaLI5hjLO6oAWY6dyTk59TWdOxdgHWQWkGtSGVtAJDKcggnyOKnq2YLB/LJ63bMWPx3zUlpZIrvFeyqNJHPalba5iXQkiICjR5yYpYxgPGfQgjmCK/I+0rQ+G/geA/low09s3qJEXVGP7xU+Z51Y6VuMBoWHGrecAwzwyA9UkRv4Gtme6RBl3RR5swA+81q3/ArWf8NbQS75+kiR98Yz4gd8bVqx9kLBSGWxswQcgi3hBBG4IIXY0BGcQ9pHD4zoSf3iQ8o7VWuGPTYxgqDuOZFYo73id6Pool4dCf6SfEt0VxzWEeCM9PGSR5VbLe1SPOhETPPSoXP3VmoCK4J2fitssuuSVxh55m7yZ8HOGc8l8lUADoBUrSlAKUpQClKUBB9pOzq3WiRHMNxFnupgA2A3xI6HHeRnG65HmCDvVcu724gYJNZ3Dn8par38RHnzDp02ZeuxbnV/pVkKkobEJ04y3KHDx2LfUJosbHvoJ4QD5apECnl0NbVnx62k/B3MD/oyxn+Bq5VqXXC4JARJDE4IIIeNWBB5g5G4NT+YfVFfwF0ZEJfxflY/21/xpNxy2jGZLiBB5tLGv8TWb+ZvDv6hZf8Axof/AM17h7JWCMGSytFYbhlt4gQfQhdqi6rZNU7EO3buwB0pcLM3RbdJLhvuhVsfbWeLjV1Pj3aykQH+mvCIEA8xENUrH0KrnHMVZoYVQYRVUDkFAA8+QrJUHJk1ErVt2TDyLNfSm7lQ6kUqEt4m6GODJGr85yx8iKmuLSypDI1vGJZQpMcbMEDMBspY7D7fvHOtulRPSgdgOJLI8zXUgHEZSO+gdDC0aIPBFFGxy0S6mOsE5Lkk1a5Ldt/F1Pn9bOf3Yx9tZeLcFt7pQtxDHKBuutQSp81bmp9QRWgnZsx4EF1dRqPqNIs69dv9YV2A3HJhyFSjKxFxubBtmP1unmfIAE/dn03552yxppyWO2Op5YySST03rFHY3IG9xG3qYMfwkxWpxHsy1yNF1cSNCdmgiAhRx5SMCZGHoGA8wak5kVAh+zvAkuxPduz6bmdpIsYGYVRIUbcH4hHrHo4pV1t4FjRURQqIAqqowqqowAAOQAwMV+VWWGWgFKUAxSlKA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18049" y="548481"/>
            <a:ext cx="7218783" cy="3201988"/>
            <a:chOff x="4718049" y="548481"/>
            <a:chExt cx="7218783" cy="3201988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49" y="548481"/>
              <a:ext cx="6050383" cy="320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4718049" y="1692275"/>
              <a:ext cx="1219200" cy="1181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ular Callout 6"/>
          <p:cNvSpPr/>
          <p:nvPr/>
        </p:nvSpPr>
        <p:spPr>
          <a:xfrm>
            <a:off x="927099" y="4476750"/>
            <a:ext cx="5010150" cy="2209800"/>
          </a:xfrm>
          <a:prstGeom prst="wedgeRectCallout">
            <a:avLst>
              <a:gd name="adj1" fmla="val 41905"/>
              <a:gd name="adj2" fmla="val -87328"/>
            </a:avLst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Save your ideas for future generations.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1750" y="4343400"/>
            <a:ext cx="5693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Idea of “people ruling”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Ancient Greece (800 BCE)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Enlightenment (1700s)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USA (1776)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020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htfpreparedness.com/wp-content/uploads/2013/06/tji_bright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15912"/>
            <a:ext cx="45243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QUEhQUFRUWGBsWFxUVFhcWFxoVFhUaGBsYGBcYHCggGBomHRoVITEiJSorOi8uFyAzODMsNygtLisBCgoKDg0OGxAQGywkICQsLDcvLSw3LywyLCw0LC8sLy8sLiwrLC4sLCwsLCwsLDcsNCwsLCwsLCwsLCwsLCwsLP/AABEIAKMBNAMBIgACEQEDEQH/xAAcAAEAAgMBAQEAAAAAAAAAAAAABQYDBAcCCAH/xABJEAACAQMCAwUEBAkICgMAAAABAgMABBESIQUxQQYTIlFhBxQycSNCgZEzUlNicoKSobEVFkNUY3PR0xckJXSDk6KzwcKUw9L/xAAaAQEAAwEBAQAAAAAAAAAAAAAAAgMEBQEG/8QAMBEAAgECBAMGBgIDAAAAAAAAAAECAxEEEiExBSJBUXGRocHRExSBsfDxYeEyM9L/2gAMAwEAAhEDEQA/AO40pSgFKUoBSoftT2kh4fD30+sqW0KEXUzOVZgo5AZCnckD1rlN/wC1+8afVbwwxwDlHMGaRx1LMjYT0xnHrUZTjHdkowlLZHbqVwfjftRvpnBgZbRAPhQRzMzEDJZ5YyMA5wAo9c9I7/SBxT+uv/ybX/Jqp4mmupYsPN9D6JpXzt/pB4p/XX/5Nr/k1+N2/wCJkEe+vvttDbA/eIcivPmqZ78tM+iqirXtJay3DW0c8bzqpZo1bJABwdxtkbZXOR5V868R45dXAKz3VxIpGChkKoR5FEwp59RvWhH4SpQshQ5RoyUZSOqsuCp+VReLhfRElhZW3Pq6lfMtvxbiM1wnc3V3JdSMO7AlIGQMZMYxGEA3bIxjOa+mEzgZ543+dXwmpq6KZwcXZnqlKVMgKUpQClKUApSlAKUpQClKUApSlAKUpQClKUApSlAKUpQClKUApSlAKUpQClKUBUfaxZpJwq61nHdr3qEflIyGQfacL+tXz/Xffa3MU4VcYAOTEu/k1xGp/jXAHNYsXq0jZhtmz8L011jtreV9ZjhnkCtpzHE7j4QcZUYB3zg+dYJbkDIG78hHgh9ROAunnnPTFVfBLPim2Xr811buFezqYyp700fcgam7tnDsSuy4x4cE7nJ+H1r3xT2bTKf9VmR1PIT5Vl/WRTr+4fbXvwkM7Ker16VgeXy+2r3YezNdDi5m1uyFV7sFFRyNn3OWIPyG/KufwRGPwEAFCUYDkGUlW/eDUZ00ldEozd7MtXs0m0cWsznAYyxn1DQOQP2lSvoqvm3sKf8AaVj/AH3/ANUlfSVa8N/rMmI/zFKUrQUClKUApSlAKUpQClKUApSlAKUpQClKUApSlAKUpQClKUApSlAKUpQClKUApSlAVX2pW5fhV4AASsXeDP8AZMJM/MacivnlzX0r204jHb2NzJKU0906hXPhdmQhU9dR2x618zqdlByDpGzAq3Ib4O/21kxS2Zpw73R1T2ZQ6bFT1eWVvukKj9yirQYwTnAz54GfvqtezeTNio/FeRfvbV/7VZ2YAEnYDck+QqH8mhLQUrUvr4RiMhJJBI6IO7GrGs/G2+yDmTX7Y3TSd5qiePRIyDXjxquMOuD8JycfKvLC5t1w3tAR73c6eXfy/f3h1f8AVqrtHDeIJOhaPOzFGVgVZXU4Ksp3B/xBqkdr+wzM0lxakszku8DY3J5mI9DzOk8yeYqWVtWDTeqIL2eoW4nZAflS32LBKx/cDX0lXBOx/YhZY4rqSaUN8UawN3ZjIyPE+NXeDcEbYORvXTuAcUlhZIbiRpkc6I5mCiQNgkJKVAVs4IDgDfAOScm6i1FZTNVjJ8xbaUpV5nFKUoBSlKAUpSgFKUoBSlKAUpSgFKUoBSlKAUpSgFKUoBSlKAUpSgFKUoBSlKAoPFXFxdTSOpcWrGKGPYgMI1d5Ap27xi2gEnYKMY1NmodseIpdQpaPbzLc3GO5WRV8DBt5O8UkAKAScHOOY3q5dorGa1uJbiKB54J9LyrCA0scyqsZcRkgyIyKnw7godjmq4ONJJxG1XupkzDOFaaCSLLkxtpXvFGcKjZx5iqHF57s103FpRuT3BuGpbQRwp8KDGTzY82Y+pJJPzrH2jgaS0uUTOpoZFXHPUYzgfadq1+1fvRg0WQXvXOnWxAEa4JL78zsFH6WelY7HjLooWe0uYSBjIHvKftxFmPzYD+NetG6eVcpudn7yOa2heJg6mNRlTncKAQfIg7EGt9mABJIAG5J2AHmT0qm3XDLEytNFdS2kjnL9zIYdR83jdcZ3zyHnXh7GybHvF3c3gByI2d5lyN944E8X2g1U46mXNYmOBzqz3lxHloXdWQrvrMUKq7J+MCV0g9Sp6YNSvDOIx3ESywuHRtww/eCDuCPI1oR8SkYBbe1cKAMPNi3jA5ABDmTl00D5ivHZvgj2zTl5BJ37962lAiiU5DaVBOFxo55O25qyNi+k7WRoWfBojxO5fSCFiifQd0EsrPqcIdgxES7+vrUzx2TTEMZ1GWER4596Zk7vH62D8gai+BcNu7q6v7m1lhSNWjtlE0busjQqS5yjKV0s7AEZzkjbFWzgPZecTLPezRSNGD3UUMbJEjnIMhLszO+k4GcAam23yHw25XMlSrFZkv5LbSlKvMgpSlAKUpQClKUApSlAKUpQClKUApSlAKUpQClKUApSlAKUpQClKUApSlAKUpQCoftTwIXkITVolRhLDLz0Sp8Jx9ZTkqR1DEVMUoDnf8AKfdMIrsC3mPJXOI5Mc2gkOBIORxswyMgVIA1bbq2jlUpIiSKeaOoZftB2rmHbbs2lndWUnDljt3kaaNowpEUn0feBXAPgHgYZA2LA9N6pQ00NkcVJ6MsTE42OPXyqNsra5Dky3KunREgEf7TF2J+zFanDu1MMjd1KfdrgfFBOQjZ/MY+GRTg4Kn7qlb2+jhXXK6ovmxAyfIeZ9BWfVFl09TYqPDS3ZMNkwzykusaoohnDaTylm54QbAjLEbA0+/hnuJrW4udUds95BEto2dJt3YgtOnJmdtHhPwjau3xRJEgVQqIowAAFVVHQAbAVdTp9WU1K7WiMHB+GR2sKQQrpjjGFHM+ZJPUkkknqSa3KqnF/aJYW5I70zONtFujTHI6FkGgH0LCtDhPtQtpJNE0ctsCQFklKFDkcnZGPdnO2+3rVjnFOzauUKnNq6TsXqlKVMgKUpQClKju0HFVtbeSZ/qDwqBlnc7IijqzMQoHmaAq3G+LvdzvbwuyW0BKTyIdLSzbfQo6nKon1yMEnC8tWfCcYmsRrZ3ntV/CK5Mk0SflEc+KVRuWVyzYyQdtJo/Z3gN1ZaTKTFcTZkOXMlvOzeJkkGPo5wM7qfUawrAWc9o4vdWnwTpJjMOxk78HT3Gkc3LbDHPOeVUQrRm+V3OjTo03S5vE6XFIGUMpDKwBBByCCMggjmK91C9jOGPa2NvDKcukYDY5KTvoX81c6R6KKmqvOcKUpQClKUApSlAKUpQClKUApSlAKUpQClKUApSlAKUqlduu3yWYaG3Cz3e30eToiz9adh8Ixvozk5HIHNeNpK7PYxcnZE72s48LG2ecoZGBCpGCFLuxwFyeQ5knoFJ6VxzjHaq9uye9nMadIbYtEg8tUgPeOftA/NFRfEJ57p1ku55JnU6lySsaH8yJfCPnjJr9C1yMTjXJ2pvQ7OFwKir1Fdnmw4nNYyrcWg8epRJFyWZC2NL+bZOQ3MZNdF4jcT393bSvC1tBbB2CSMhlkmkXRnEZYKiqW65JPLy53LAWVgDpJBAbyONj9h3q6cN7YKRi5jaFvxlBkiPqGUZX9YD5mpYXE8jg2eYrC2mppeBOcQ4bDOumaKOQdA6hsfLPL7K1eGdnLW3IMMEaMOTYLMM9FZiSo9BXn+dFl/W7b/nR/wCNa8nbSxGcXKMRtiMNISScbBAc/ZWnmsZuW5J8X4ctxC8TkgMPiU4ZWBBV1PRgwBHyqq9tzev7kbmSGaGNjHJoRoyzyABJHjLFSQVG45FjgYO23dds86RBbyuWOlXlHcx5wTvnL42P1ahLi1knlWa6lMjIcxxplIYz5quSWbn4mNZq2KhTg4t7p6LX9GmhhKlSako7NavT9mOda0ZIqvXY3sbDeWQlZ545TLOC6PnIW5kVfBIGQYAA2A5VlufZhNn6K8jI8pbck/tJKo/dWePDqqSaaZolxKi21JNGz7JeNsyyWUhJMKq8JJye4YldGTz0MMDyVkHSuiVzDg3s8v4LlZ0voIz3bRkpbliVZlbGmRyOajfpjlvVvk4bfsCPfolB2ylphx6qWmZc/NT8q7VFSUEp7nDrODqNw2LBVb7RdsYbV+5RJLm6OMW1updxnkZCNol3ByxG24BrFa9gbTJa5DXsp5y3hEx+SqRoQeiqOmc1YbKxihUJDGkaDksaqi/coAqwqKCvba5t76BOK+62cM8LuiKzSMsgZQBNKQFXYtuu2RzqZS4h4hOssckc0Fq3g0Mrqbll3c4z8CMAvrI56KagNfvHFL2c7rCEso/1QJJv+tgP1a9jhQgkNxZqsUx+NB4YpgPqyqOTc8SAZUn6wypxYzNOnKnB2f5oXwpO2YmO3bJ7o8ZUvJMRFAinDm4Y5jKt9UqRr1dAhPStXsX7P/dpPeryRbi6ODlV0xIwQIXVfrSYGO8IG3IDfOfsRL79I99INJjZ7aGA41QaSO9MmDjvXIHyQLjmc3So8PwroUubd+RCc29OgpSlbysUpSgFKUoBSlKAUpSgFKUoBSlKAUpSgFKUoBWG8u0hRpJXVEUZZ3IVQPMk8qXdykSNJIwREUszNsAqjJJPliuEdou0k3E3DS+C3VtUNuOW3KSUn43I3A5Lnlneqa1aNKOaRdQoSrSyxLB2p9oklyGisi0MJyDcfDLIOX0Q/olPMOfFvsF51ToLYKMAdcnqSTzJJ3JPma2I462o4a4GIxcqj127D6PDYOFJcu/aaqw1lWCtvQAMnYDcn0FeOHS97GkmMBwGAPPB3GfsxWNzdrmxQV7HlIazpHWYJXoCqnO5eoWPIjHUCsdzIUUaFBdmSNByBeRwi6j0Gphk+Wa2KwXsBdCFbS2QyNjOl0YOjY64YA4ryDWdZtr69wqKWR5N7O3ea/HbSW0buppBMTH7yjqgTeGQGSPSCdvhweZDEHlW8N+VeLqea5lWW47pdEbRqkWoj6QqXYlgDvpUAdMczULwHiUk0EaW0TzzKoRh8KKVOjVJI2wzjOOZzW2rSVaVqKva222v2WhhoVXRjeu7Xvvvo/N6nY/ZwoHDoNPI943zLTOSfvJqy1UPZJOX4TbEjB+kBH5yzyA/vBr3xztfLFM8dvZvcCLHeuJUjAYqH0RhgTK+kqcbDcDOa+oXLFXPk3zSdi2UrW4ZfpcRRzRHKSKHU4wcEdQdwehB5GtmpERXieUIrMeSgsfkBk17qG7ZE+5XCg6TIhiDZxhpiIgc+hcV43ZXByfgXFrwQ25W3gBvJZJFEkr964kdpHmMap4YwDzJ5FRzIzfBUM9qqcVlB2KWkKW6f2IZtej5MEBx6edS8sgVSzEKqgsxOwCgZJPoBXPhN1IqXbqbqex69nzt3/E1xhBcRkHzZrWLV/BT9tXWqf7MICbV7lhg3cz3AB/JHCRffGiH9b7KsfGeLQ2kTTXEgjjXmxz15AAbsT0A3NdCOiMUndtm7WnxLikNuuueWOJScAyOFBPkMnc+grnHaXtbxC4eK3skFrJceJFkXVOtuM6riYHK26HkqkFiRzB8Jn+zHZKG0xIzNcXRGHupyXlJ8lLElF9AfmTU1Fsg5JE5/LuoAwwXEoPXQIV67/TshK8t1B57ZrXuuIX+forW2I85Lp1P3LAw/eakNdeg1SyEc5Wrzj3FY8H+TYZR17m8GrHoJIlzUr2d7VRXTNEVkguEGp7addEoXONajk6Z+spPTOKkw1V3tvEEjivAB3lnKkobbIhZhHOuSRsYmc/NRUXEkpFtpSlRJClK/GOBk7AdaA/aVz7tB7UYkkW34fE99cOxVRHtDt8X0uMNjqVyBvkjFSFqOLvlpZ7KDO4iSCSfSOgZzKmTjGSBzzXqVzxuxcaVVol4ipBa6tXA5r7pImfTULg6fng/I1kl7RzQ/h7R2TrLbMJgAOpiIWT7FD49ede5WeZkWWlaPB+Lw3UfeQOHXJU7FWVl5q6MAyMPIgcxW9USQpSlAc99st1/q8MGcd7JqZc41RxDJUjO41tFkcv3VzeIVcvbEh97tCfhMMwHzEkWdvkVqnQVw+IybqW7Ed/hkEqV+1m2qHSdJAbGxIyM+oBGfvrxbcMcj6aaRyTnwHuVA8hoOT9pNbUArbUVyHUlHRfn1OyqUZav8+hA8f4ay28xilmXCMSpcyBhpOR9JkjbO4IrasOMRlEOiWNSo06omxpxt4lBUDHmakrmEOjIeTKVOOeGGP8AzXtVwABsBsPkK9dZShlnq7/nTU8VFxqZoaK3f66Gk3GLcc5oh83UH7ia8Nx23HKVW/QBk5/oA1I0qu9PsfivYstU7V4P/oiZu0ES4ys+CQoPcSgEnYDdRvnatleJA/0U/wBsTD+NONWnewSp1KnT6OviU/YwFbfZdPfpNOvQiwxTNpx3j99qwF1Z0qNO5wT4hy66KVGFVcq77v8AozVq8qL53p0sv77jBasbiRYIy8TMC7MyEFYlIDMmRgtkqo8i2cECrtw2wjgjWKFAiLyA/iTzZj1J3NUx4mtOIBDIZFTu3Vjp1iK5LxNHIQADpZVfkNlFXyuthaUacLLfr6eTOPiq0qslJ7W09fNfYrnZfttHb2DRW494ujPciOCPfGq5kZXlI2jj8QOTjPSpbgto8USrK/eSkl5H/GlkYu5HkNTHA8gK21UKNgAPTAFV7i0kt5mC2JjhO011yyvVLfPxsRsX5DfBJ2G6U8+hhjBQ16kl7G+NrLDPbknVHNK6ZHhaGSZ8MjfWAfWD5bV0WuadjYIl4sY4Cqra2IiKA75kmDAc8nAXJ/vB510utMXdXMslZ2FVz2hNpsJnwSIjFMwHPRDPHK2P1UNWOsV3brKjxuNSOpRlPIqwwR9xo1dWIlFi4HFxaX30PIscaGK0ljJQ69WXnH4y5GgKwwQrkghlxkt+xVzNiO/uYpIAclIYmiaYDGBKSxCrkZKrz5ZA2PngvHDwsLY3ySCKIabe8WMtE8I2RZe7X6ORRhTkYOM533lP59QSEJax3F05IAEUEioCdsvLIqoijqc/YeVV0qMacFBdCWdk7xC9S2iLFSQoCpHGMszcljjXqx5AfwFUriUPcj+UeKgSTqQtpZodSRSPskaD+lnY4zJjbG2y5q4FhHGZ7oxqY1Z2b6kS43CswBIA5sQM77AeEcxtO1UF3de+3MyJGmqOxtidUhUkq1wYlBcu+NKgDYZG/Or4q7sQk7K5aezHCniEk9wQ93cEPO45DHwwp5RoNh57mp0PUKnFJHGYrO7kHrGsHXHK5eM/urDBx4iZYbi3ntnkyIjL3ZWQqNRVXidhqA3wTvvjka0rJsmZnm3aLEHr2HrUD17V6k4nikbatUP24P8As2+/3Wf/ALLVJK1Vv2j3WLF4gfHcvHaoOpM7hTjP5ms/ZVUloWRepdLByYoy3MopPzKjNZ6/FXAAHTaq3xrtE/vK2Nmqvcka5XbJitojykkA+NztpjBGc5JUbnOXktxPiiw4UK0srbpDHguwzgnxEKijqzEDpzwDEHs/LdnVxBwY9sWURPcA/wBs5Aa4PoQq7fCedTXDOGpApClmZjl5HOXdvxmOPuAwANgAABW5QFH4xEbXi1rOV02r2zWeoYCRTNKJE1D6gfSqA+ZA8qtjCti5gWRGSRVdGBVlYBlZSMEEHYg1ROMxXvDG72313lkPwlsxLXEK53MDneRAPqMSRgDONxKLsRauW5hWFhXnhXEorqFJ4GDxyDUrD7iCOhBBBHQg1mZaviylor3GeFvlrizYRXYAw2+iULv3U68nU7jJ3XOVIqX7HdpEv7fvApjkRjHNCxy0UyHDIfMdQeoI5HIGVlqr3ijh98t6MLBcaYLzkAGziCc/Jj3Z9HB6VGpG6uiVOVtGdApSlUFxQva5wZpYI7lASbXWXUfkJAveMB5qUjb5K1c0tt8Ebg9a79xSXRDKwwSsbnB3Gyk7iuA8JtgkaKOSqB+7nXH4pGKtLqztcJlJ3j0RJwCtpawRCs4r5+R9HFaH7SlKiTFKUoAKi7Lhq/RyKXjljUxrJG5VtCsRpPQjbkRUpWCz+E/pv/3Gq2nUlBNxdtV6lNSnCo0pK+j9DHJaALKQWLyAlpHJZ2bTgEk+W2ByGNqvdncCSNJBydVcfJlB/wDNVAVMdl72NbG1Lui/QxjxMF+FAvU+ldPhs5Tztu+3qcricIwyKKtv6E2wGN+XXNQPEeJXEpMVlGVPJrqZSsSDqURsNM3lgaeW5rNN2rs1On3iN3JwEiJlcnyCxgkn0qWtLS6uFzHEbdTykuR4sHqsAOrPo5T5dK60YN9DkSnFdSK7C8L7viJEWWjt7dlmlc5Z7m5kSQ6j1bTGrHyDKOorptR/AuEJaxCKMsdyzu5y7yMcs7nqxPlsNgAAAKkK1xVlYxSd3cUpSvTwViurhI0Z5GVEUFmZiAqqNySTsBWlxnjcVtpD5aSTIigjGqWQjmETPIdWOAo3JA3rBFwtpmWS70nSQ0duN4o2G4Zvy0gO4YjC4GkAjUQKh2h4Zc8d0xqXteGhtTM6lZ7gqdisbDwRZ3GvGdmwdqtXZbshacPTTbRKpxhpD4pX/Sc7+uBgeQFT1KAVWfaDw4y2neIMy2rrdRgcyYTlkHqya1+bCrNX4RQFWguA6qynKsAynzBGQfurMr1XuBr7vJPYtkG3bMOc+K0ky0RGeYTxRE/2frU2rV0o2lG5z5LK7G4jVF9pOEm4WF0x3ttMlxEGJCM8f1HIBwGBIz0JB35HeRqzI1VzjcnGR+8J7WW07GIsYZ1+K3nxHKPUAnEi/nIWHrUf7PoIsXkikNPJdzi4P1gyTMsaeYURhCvmGz1rPxXg1vdLouYY5QOWtQSP0TzU/KoG19mlnExa2e7ti3M29zImfmcknmayum0aVUTOiUqj/wAwIGOZLi/l/vLyY/wIrPF7P7IfVuD87u6/zajlZPMW+RwoyxAA5knA++ueduvalBawyizIuZ1GCyeKGIsdIMkg8JOeSg5JGNqlb7spwyFDLcQxaIxkvcO8qgf8ViPsqO4Lwc380czwLBw+3Ia0tdAQyydLmSMYCIB8CEdcnHXwXPXshB/kyPW+qTvJTKCCGSUysWRlIBVhkEjHXy3q4sKhbeER8UuAhGma3jmkTylV2iD8/roMf8Gp4ipxZCSNdlrT4lw9J4pIZRqSRSjD0YY+w1Ila8FasTINEf2GupHtFSY6pbdnt5GPNjC2lXPqyaH/AFqVVm44bW6vUUx+KdZCG55Npbj/ANaVQ9y5HRpogylWGQwII9CMGuLcQ7PXNkdEkMsqDCpNDG0ocY2LJGCyNjnkAZ5E12yod+NHmsZYYJJBzjxKoHL4vFkjy3zvis+Iw0K8bTNOGxU8PLNDzOX2fZW8vtCostrDqBeeQd3IVG5WOI+Mk+bBR8+VSl72EvoSTDJFdRgbLJ9BPz5agDG5xnnpq72fHmdT9F4gwXTnBySMHlsm/wAXmR51sDi58P0ZyzBcZ33ONXL4PXz2xVUcBQUMjjf7+JbLiOIc86lbu28DlNxBcRfhrO7T9GIzD9qAuK0W4vGNiJgf93uP8uuxQcXYqS0RGFzsc+PuhJpGQCRzGdtxjFfsHF2LYaLSMKR4tyWGdI8OC2Cu2ej+WTmfB6D6vy9jUuNYhLaL+j9zkcF1r/Bw3T528NrcHf593ipM8IusAi0nOd8YRT9zuMfbXX6UXB6Ha/L2D41iOyPg/c4a94qllkzE6fHHL4HUDqVPMbHBGQehNeeFya4kf8ca/wBs6/8AzXYeMdnrW70m5t4pioIUyIGIBIJwTy5CtGLsPw9PhtIF/RQD+FVT4PGzUZdepbDjcrpzj06HLuI3Qijd26A4HUnoo8yTgAetdN7P9i7OC3iQ2tuXEaLI5hjLO6oAWY6dyTk59TWdOxdgHWQWkGtSGVtAJDKcggnyOKnq2YLB/LJ63bMWPx3zUlpZIrvFeyqNJHPalba5iXQkiICjR5yYpYxgPGfQgjmCK/I+0rQ+G/geA/low09s3qJEXVGP7xU+Z51Y6VuMBoWHGrecAwzwyA9UkRv4Gtme6RBl3RR5swA+81q3/ArWf8NbQS75+kiR98Yz4gd8bVqx9kLBSGWxswQcgi3hBBG4IIXY0BGcQ9pHD4zoSf3iQ8o7VWuGPTYxgqDuOZFYo73id6Pool4dCf6SfEt0VxzWEeCM9PGSR5VbLe1SPOhETPPSoXP3VmoCK4J2fitssuuSVxh55m7yZ8HOGc8l8lUADoBUrSlAKUpQClKUBB9pOzq3WiRHMNxFnupgA2A3xI6HHeRnG65HmCDvVcu724gYJNZ3Dn8par38RHnzDp02ZeuxbnV/pVkKkobEJ04y3KHDx2LfUJosbHvoJ4QD5apECnl0NbVnx62k/B3MD/oyxn+Bq5VqXXC4JARJDE4IIIeNWBB5g5G4NT+YfVFfwF0ZEJfxflY/21/xpNxy2jGZLiBB5tLGv8TWb+ZvDv6hZf8Axof/AM17h7JWCMGSytFYbhlt4gQfQhdqi6rZNU7EO3buwB0pcLM3RbdJLhvuhVsfbWeLjV1Pj3aykQH+mvCIEA8xENUrH0KrnHMVZoYVQYRVUDkFAA8+QrJUHJk1ErVt2TDyLNfSm7lQ6kUqEt4m6GODJGr85yx8iKmuLSypDI1vGJZQpMcbMEDMBspY7D7fvHOtulRPSgdgOJLI8zXUgHEZSO+gdDC0aIPBFFGxy0S6mOsE5Lkk1a5Ldt/F1Pn9bOf3Yx9tZeLcFt7pQtxDHKBuutQSp81bmp9QRWgnZsx4EF1dRqPqNIs69dv9YV2A3HJhyFSjKxFxubBtmP1unmfIAE/dn03552yxppyWO2Op5YySST03rFHY3IG9xG3qYMfwkxWpxHsy1yNF1cSNCdmgiAhRx5SMCZGHoGA8wak5kVAh+zvAkuxPduz6bmdpIsYGYVRIUbcH4hHrHo4pV1t4FjRURQqIAqqowqqowAAOQAwMV+VWWGWgFKUAxSlKAUpSgFKUoBSlKAUpSgFKUoBSlKAUpSgFKUoBSlKAUpSgFKUoBSlKAUpSgFKUoBSlKAUpSgFKUoBSl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718049" y="548481"/>
            <a:ext cx="7218783" cy="3201988"/>
            <a:chOff x="4718049" y="548481"/>
            <a:chExt cx="7218783" cy="3201988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49" y="548481"/>
              <a:ext cx="6050383" cy="320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4718049" y="1692275"/>
              <a:ext cx="1219200" cy="11811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ular Callout 6"/>
          <p:cNvSpPr/>
          <p:nvPr/>
        </p:nvSpPr>
        <p:spPr>
          <a:xfrm>
            <a:off x="927099" y="4476750"/>
            <a:ext cx="5010150" cy="2209800"/>
          </a:xfrm>
          <a:prstGeom prst="wedgeRectCallout">
            <a:avLst>
              <a:gd name="adj1" fmla="val 41905"/>
              <a:gd name="adj2" fmla="val -87328"/>
            </a:avLst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Save your ideas for future generations.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680199" y="4476750"/>
            <a:ext cx="5010150" cy="2209800"/>
          </a:xfrm>
          <a:prstGeom prst="wedgeRectCallout">
            <a:avLst>
              <a:gd name="adj1" fmla="val -37943"/>
              <a:gd name="adj2" fmla="val -85604"/>
            </a:avLst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Spread your ideas.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5127" name="Picture 7" descr="http://geology.com/world/world-ma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0831"/>
            <a:ext cx="6652846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879599" y="1257300"/>
            <a:ext cx="2838450" cy="70485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7400" y="2149475"/>
            <a:ext cx="1924050" cy="7239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01799" y="2149475"/>
            <a:ext cx="355601" cy="8763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9" descr="data:image/jpeg;base64,/9j/4AAQSkZJRgABAQAAAQABAAD/2wCEAAkGBxMSEhUSExIWFhQXGBcYGBcXFhYVFxgZGBUXFxgYFxgYHiggGhwlHRQUITEhJSkrLi4uFx8zOD8sNygtLisBCgoKDg0OGRAQGywkHBwsLCwsLSwsNywtLCwuLCwsLCwsLCwtLCwsLCwsLCwtLCwsLCwsLCwtLCwsLCwsLCwsLP/AABEIALQBGAMBIgACEQEDEQH/xAAcAAACAgMBAQAAAAAAAAAAAAAABAMFAQIGBwj/xABPEAABAwEEBQYKBwMKBQUAAAABAAIRAwQSITEFQVFhkRMUInGB0QYHMkJSkpOx0uEXU1RiocHwFSNEJDNyc4KjsrTT8RY0Y6LCJUODs8P/xAAZAQEBAQEBAQAAAAAAAAAAAAAAAQIDBAX/xAAvEQEAAQMBBgUDBAMBAAAAAAAAAQIDEVETITFhoeEEEhRBkVJx8CJCgdFiscEy/9oADAMBAAIRAxEAPwD1gVjDv3gk5HDDDOOvUldH32MdeqS45TVdVaOiBgXNBAJkkYxOGGC8UvBdP4MaIo1rNaq9Sm57qIBa1rg3MEmcsNZ3AxivZX4WKYzM9O7jF7O7D0fQpexgbXqio68SXTOHAfgE0yt0I5QB05+VhdiJI24/qFwOivBugX2wOoPq8jUpNaxry1wDvL8kmSBJiT5MTrVnZvBayuLQbBWbLmtcTUfDZYXFw1uaCLswMSNWK4VUUROMz8d24mqfbr2dY2uddRsZb9WPk9agfUqzhaKcYYFhJ34+5cszwbst2f2fXvZ3Q+rjgSAC8NxwjEAA68p2d4M2USf2faCASPLdJi/BaJyNwZkeUFMUaz8d1zVp17OmNSr0Ty9PY7owDF7FuBuky0a/J7FqypW12inP9HDdAjAbpOYxEG9RWHwUsVSoKbrJVpk0+U6VR+AvBt0wcDM8FZ/R/YPqne0f3pijWfjuZq069jgq1Yjl6c44xtuwPJ1Q7ZMjKFLTrOGdZpPVHZg3LAb8TuVd9H9g+qd7R/ej6P7B9U72j+9MW9Z+O5mrTr2XFC0gGXVGkRkBrk45bI4b8GOeUvSC5/6P7B9U72j+9H0f2D6p3tH96Yt6z8dzNWnXs6DnlL0gjnlL0guf+j+wfVO9o/vR9H9g+qd7R/emLes/HczVp17Og55S9II55S9ILn/o/sH1TvaP70fR/YPqne0f3pijWfjuZq069nQc8pekEc8pekFz/wBH9g+qd7R/ej6P7B9U72j+9MUaz8dzNWnXs6DnlL0gjnlL0guf+j+wfVO9o/vR9H9g+qd7R/emKNZ+O5mrTr2dBzyl6QRzyl6QXO1PACwgEii4kAwOUeJ3YlcR4baHo2dlB1Ok6mXmqHBxe6bty6RfAOTpy17lqi3RXV5YmfjuzVVMRmY/Ph6zzyl6QRzyl6QXz1eCLwXo9Hz6Oe35PoXnlL0gjnlL0gvnq+FpTrTmBw3/AOyej/y6Lt+T6I55S9II55S9ILxnwi0VZ7MxvJ1mVquVRt4YEkFj6Ya04XWukOd5zVBpfRzaDJBp1LwpljwXAkPxJaLt0xceCJkXh2+ebWmfji9VFNMxGaojdM8eG/h/L23nlL0gjnlL0gvAadNpEl7QdhH6/RUdRomA5sRMwYzy6139Hz6PLtuT6C55S9II55S9IL58oEEw4gDHGDH44qZ9JgBPKNMZCMSno+fQ23J77zyl6QRzyl6QXgIpNuX77Z9HC9mtajWhrXBwJMyNYjano+fQ23J7/wA8p+kEL57vBZV9Fz6G35PRfo3s/wBdW/u/gXL+FOgBZazKNGpUdyjWmCRJcXuaB0QBqHFeurzzw5fGkrIP6n/MOXku+IuRTuqdqLdGeDm7JoS3y4Uw4O865Wpzh6V2pO3NTfsvSOV+p7dv+ooPF6Wt0haQM3mqOsiqT+ak07pujSqG4OUeCcjDQd7tfYvNX4m9FfliZn8+ztsqMZxCZug9KHIViN1YH/8ARDtBaW1Nr+2H+ok7N4X6QeIoFjBOAFNp4ueCuw0D4VWgubStNJsuMCqzAAnK+yZA3hZq8Vdp41b/ALx/TceGiYz5d35zct+xNMehX9sP9RIaQNvs5Da5rUy4SJqkyJjzXleyOoVD5wHHuXnXjYDm1LM0mTybzP8AbUp8Xdn3n8/hJsUQ5U6WtH19T2j/AIlqdMWj6+p67/iVe50LUvxV9Te+o2VvRds0hWgTaKs/1j+9DtIVh/EVfaP71RGucpUlKsetYnxN/wCpdjb0XLdIV4/n6vtH963pWyu7+Iq+0f3qtFoBEJiwVdSzPi70fuXYW9Fga9b7RW9o7vQ2vW+0VvaO71huKw5u9Z9Ze+pdhb0ZForH+Iq+0d3qTlauu01vaO70u4wtG1lqPFX/AKjY29DwqVPtNf2ju9Qm11J/5mt7R0+9I1bTGM9iodK6VumRmutF+/P7mKrdqPZ14tD9Vpre0d3oqUOUi/WqPjK869E7JyXnzdM1ZzhXGidOuB6eIXSbt+OFTEU2p9nWt0Kw+e78O5THQFO6Xco/ASfJ7lmz1piFY0ad5pafOBCxT4y/nfVLc2LeOClo6LouAIqOcDiIgcZCa0d4PU6jrpe8Ddd7k3YdBlggOwVrouwljpBXop8RdzH6nCq1bxugqPAij9bV/wCz4VIPAOhE8rV/7PhXQta7cpg10ZhemL9erzzbhyLvAuiAf3tTD+h8KZ/4Iswpmoa9YgOa3o8mcXFrRm3a9XT6DiD0vwTWidGtFndTJMGoHb5DmOH4tCzt7mrezoUn0fWXH+U1cJB6VLMZ+atmeLqzHK0VT1Gmf/FdaQyT+6xnE3BjOudetMU6YbkAOoAe5Tb3NV2dOjjPo3s/11b+7+BH0b2f66t/d/Au1Qm3uamzp0cV9G1n+urf3fwIXaoTb3NTZ06BeZ+MF/8A6pYh/Uf5ly9MXlvjGqAaWsI283/zTl5rv/l2o4uOstrqWe0Wiq0QS+s0OIMC884qpfIIkGNUjtVrb7ZVqGtTJBDary0QNTzClsNGnWAcSNhbMGc535/iFzmvyZqqh6oteemIifbd/wBW2imubTDiMhkBPuTdm0mb0wejji1zDIx1nHJZoW1tJoAbu/IJS36QEXgwROIEXhvhfMxNVU7uL6dG6ni9c0RbxaKLKzQQHiYOoyQfxBXnPjjqXatn/q3/AONQ1fDp1ns1NtFvSMhoIwbjjIHXPauf8YOnTaqdhrOF1xp1Q7ZLaoBI3Fey3TVMZw+VcxFWNHOmt0hs1qKvaIOX6KVFdHKSZ1rflYyaBUofGKXZWwx7EVbUIwWJhrKelVJKdoVoOapqFoEyVs62CVKqMrFTpmWjepW2lc9St6Y5zGtcZomHTzL3lQQlsAc527FWNtc61h1pO/it00szJy01REXjwlczpZsmQZhWda0mNXbiqu0EkST1Bem3GHGtU1KqlpVSMZUdZkJzRVlvOE5TK7TLljL0XQDyKNO9ndHy/CF0NjrSVy1CvERsVpZbXivHj9T1Tuh04q4DqTNjrYrnxaRgmLNasV6o4vPVwdS2upeXELnRbFLz3DNemJcJhbmurXRrppk/e+Fcbz1dT4O1L1An7/wrOVxvWnTk+TE4ZzE+9TJe62T+8MyMLwwM5QmFGghCEAhCEAvIfGi+NM6OG02f/NlevLm9PeA1K22qjbH1XtdZ7l1rQ267k6hqiZE54YLMrDxOpWivW/ran+Nyd0fUuUapGt8fgMlVOk2qqAJJq1f8blZWt7WMbSBmCS47Sf0FyvYz5dXs8PMzREz7Z6s2S3Q7pH9AyrK1tB6TR0X5gBpBnOZBg7xC5usN6j51UYIDiAVibHmnNLp6nyZprjMH9IaQp1GUw1t27OHWZ7Un4VOJslhIzu2r/wC8JG8vTvBHwDpaUsFnfUrVKZpGu0XA0zerEmbwPor0TRFNOIeCK5qneo7TorQzoDK4p3qjZIrPllIUajXNaagc0l1Sm18uGVQAESFV6S0fo5lmq8laHPrsFMsJqNioS1pqNADYDWy6Bi4lsXhkfRD4kbNrtlfhS+FB8SNmwHPK89VL4VzmJbjGrgxovR7xRa60UaTgxjqlSlaHEPc5zeUbdql9wsYcMG3nX8LoAWjdFaLLCDbCHE0C198E3Xcpy0sFOGQ0MdcIc68GsvC+vQT4kbN9rr8KfcsHxI2b7XW4U+5MTom7VwVHROiQ8s5y8hwMPdaKTBTh9myc2kWvddqWiCZBFM4Aw4R2fwf0Y80mttlZ76hoNhpptN6o5ocQzk3OES4XDiIBkgr0H6ELN9rr+rT7lg+I+zfa6/q0vhVxOhu1cLorRNjs9ur0LS4NDGUC0V3sIDn0W1KzS48mxz2ucGi8BhJiRhzGmLUxlpqNoY0ARdglw8kXg1xxc0OvAHWADjmvYG+I+zRha68bm0vhWT4j7N9rr8KXwq1b6fLiPv7pGInOXixtAzBWDbXDevaHeI6y67ZX9Wl8KwfEZZftdfhS+Fc4ttzW8Pq24nUlKtscc170fETZftdo4UvhWn0C2T7XX4U/hXSKYhzmXgYqFxVzYqwbkvZW+IayD+Lr8Kfwqan4kLKP4qt6tPuUqiZapmIV3iyZZX2aqa7LO+oKwAFZzGnk7jSbt7fe7V09SjZw4XKGji286f3jASzpXIxwd5M6uPRQZ4mLOP4mt6tPuUzPFDZx/EVfVp9ykRMeyzMT7lvDB1nbZQ5jLOyryoEUXteSy44yYxz9wVyWWcObcpWJ1O6MTVa197o74jyv1mm3xT0B/E1fVZ3KRniroj+Iq8Gdy1GWDDn0RH8nsZkgGKzMJIxzyznZGvJM2ptl5KadOyGrDei6oy7n0sZ2Skh4saP2irwZ3LP0ZUftFTgzuWkSeEFOxtoVnU+byGi5cLb968JxBx7AjwKqXrIT/wBQ/wDgo/oyo/aKnBncrjRmhm2SkaLXlwvXpdE43dnUqicvbe/mznndwmc57c00oDyk+bE75jvU6oEIQgEIQgFPZ3CCCYlQKWhRvTioKip4HaNcS42SzEkkkmjSJJOJJN3NbO8EdHHOy2c//DS+FXXNRtKOaDaVGszClPgjo77JZ/Y0vhWD4H6NOdks/saXwq75oNpRzUbSqii/4L0Z9js3sKXwq20bYqFnZydFrKbNTWNaxokkmA0AZkqc2UbSjmg2lBFb7NSrNDahkCSIJaQS1zJBGIwcUh+w7MSMX4TB5R+vOMf1xVpzQbSjmg2lBrZmMpsDGuwGUkuOc4k4nNQ26w0axBeTIECHEQJBMRtIaf7LdiY5oNpRzUbSgWstgo0332kyJzcXZ5xOWrgmq9x7XMcei4FpxjAiCsc0G0o5oNpQIjQ9nGUgY4BzoE7BkMz+gE5ZadOm0ta4xJOJLjxPUtuaDaUc0G0plMIrbZaVWL+MBzcCRg4tJy3sbwSv7Hoek72jjqI25wTjmn+aDaUc0G0pkwk5Zu0KuOirPfNTG84yem6DiXYiYiXHDedpTvNBtKOaDaUzhUdCz0mhkGbk3SSSRezxOaYFZu0KPmg2lHNBtKCXlm7Qjlm7QouaDaUc0G0qCXlm7Qjlm7QouaDaUc0G0oJeWbtCOWbtCUtBpU4D6rWzlec1sxsnrCi51Z/tFP12d6ZhMrDlm7Qkba4GY3e8LNCpRebrKzXHOGuaTG2AtbWyJHV7wrGAtdbe/nDM5Xt+UJlKlzb382ZnO6M5zlNKgQhCAQhCATFnbLXA5HA8EupWXrj7gBdBug5TBid0wpKwp26RsRr83FV/KyQGjlAJDbxaHRBIGMAznvUzrVZS6eUdeEExfyADelh1Sda4g6P0q2tQqGyBzxUJqPHIXS1xIN2DeHRdEkAiOub2zaDqxT6D6d0guADOlGEHUetZtzNUTn+v9u3irVNqafJMTnnnfH2iMRPsura+zUxDqxYXMLGyTiANQjpGG9uuUnQt1icxpbUqkOF5rrtYkio1pm9dk4BqQ05oa1vq8sxoIp0nimJF5r5cei0iDfIpiScIkKp0L4NWsUqM0jSe2nTDwYIvNpMacL0EC6BhvxWaqp9kppp95dLbrdY2N5WrVqhpMwWVZ8k+ZckdFrtU49SX0hp7R9J4pVLTUa66IAbVOBc/ElrM5nPYFUeEfg9aqln5EU31HGOkC0CQQ4gy7BvmxjhgubtPgbbq1Sj/ACd7QygGFz3UybzOUAycZnon+0ulGJnfo5XcxH6dXqHg++zWhl+z1HvYx8Sb7ekGswhwEiA3iU9R0S1vn1DhreTJIievX/sIoPF5oWtZrPVpVgWO5YuacOk25TxEHCYIg7CukbY3YfvHGABr1Aic88fwScZ3M0TVMb+KJmh2DzqmYPluIwII7MAtW6EpgggvEEEC+S0EFpHROGbQU1zZ0yajuoYDXq7duxaczd9a/wDBRo4hLUrO4GTUcevqjVxTKAQhCAQhCAQhCAQhCAQhCAQhCDmfC3RlWs+k6nSFQNbUDgXBvlXYzO45KooaFtLRBsVN0tDZNRgOAAvZ5kiZ39c96hcarNMzlzm3EzlyXg5omtTtAqPoNpM5Nzei8Olxc0zmTkPwV5b8z2fkrFV1vzPZ+S6W6IojENU0xTGILzUnzYnfMT71Mli0Xv5wzOV4bcoTK6KEIQgEIQgFvTe4ZTwlaKSnMOuxOqcpgxO5QZ5V+/h8kcq/fw+SXYLSM+SPr/kE3RvXRei9AmMp1xuQacq/fw+SOVfv4fJToQQcq/fw+SOVfv4fJToQQcq/fw+Szyr9/D5KZCCHlX7+HyWOVfv4fJTrDskEIrPORPAdyzfqb/V+SiNQtZUcMwxxHWBIXjmi/CvSLrO2pW0jWFV15wY2z0IDWiZP7kmYxhSZw3TTNU4e0X6m/wBX5Iv1N/q/JVGgNIWh1js9SDXqOBvvddYcL2JAAGJAGAwlWNG3Vi5wNnLWhsglzcXXgIw3EnsVZncmv1N/q/JF+pv9X5LbnD/qz1yN3f8AgsPtNScKRI2yMOkR7sUGL9Tf6vyRfqb/AFfknAVlQJX6m/1fki/U3+r8k6hAlfqb/V+SL9Tf6vyTqECV+pv9X5Iv1N/q/JOoQJX6m/1fki/U3+r8k6hAlfqb/V+SXtJOM54btYVqq63Zns/JWAm5zL3kGZzuzjMTKaULS+cQ2J2mYn3qZVAhCEAhCEApqL7rXOgmBMDEmATA3qFNWPIqSF6VvcWB3IPEzLYxEEAYGJmfwKx+0j9nreq0bN+88E5Wph2sjqkfrJach99/H5KKhfbiHXRRqHGJui7vMysNtzsZov7BM9IDCY2z1BMOoA+c7Mnj+SOb/efxO1AqdIkZ2erlIhoPmtMZiDLiP7JWv7Ud9mrTPotymJmdglN82++/iVOCqjMIhEovKKIWHDArN5YccCgRZSvte2YvNInZIhcbYPF/aGWdtGpbA9zZAeKZaS2IAPS4nMrtbKM+pa0LJVBE1yWjzbjccBHSMnMHXOKStNU08GLFowMo06Rceg0CWktkgZ/mp+Zj0nesdhH5pejYqoIm0OcBGBY3GDjJ3jBBsVbVXIz8wHE/0iSRjkUROLEMOk/Az5RQ2xABwvPIcCMXTAOxQ8zrYxaD1XGZ92Ccs4cGgPMujEjCTtQZo0w1oaMgAB2LdCEAhCEAhCEAhCEAhCEAkbT5R7PcnkjafKPZ7lYESEIVQIQhAIQhAKeg0lrg0wdRzg7VAmbIcCpIgqsqNa0GuA6TLnNEOE5Rq1YqEvrCSbQzHZTyjZjuOc/krTAjURxRdGwKKrnVKvm16e6W+8g4atXHXmm+pMmvTLcJAbGF7rwkGOHa+GDYOCyGjYEFY11UYc4p9rNc7iMf98MlKH1MByzPKBMNxLejgMcJ6WO9Ohg2N/BZuDYOCCqpPqwJtNM7+TiZ6nQP9lsTVy5xTmWxDMI6U4E65bjPmqz5MbBwRyYwwGGWCuUwqw+trtFLI/8AtkdXnYwZ7OKbsdOqAeUe1+wht065n8OCZ5MbBwWXZFMmCll1xnC1Y+vLQRT86YmcBhGO0js61tZRMjctP2LQmbmOAwc4ZGRhO389qis0qtaQHCnqkAmQNvv4cNRVrgQeTvYaziOkCc8MYjtWztD0S68WYyXTLsSc5xxGOWS2doqibxLJvGTJdiZJ2/ePFBHylpnyacdZ29362Z5evA6DRtBMec7LsAM79WMZqaIokAFpgZdJ05uJxnXedx6llmiqIMhmOOMunEEbdjjxQYfUr6ms8lpMkgXicWg7I1xxnDUV6+ttOSDd6WZBEdcgk7o34b/sqjev3elN6bzs5vTEwMVkaKo3btzDHW7XdyM4eQ3gg0NWvj0WEyMJOAh0k47Q0D9EZpVK5IkMi8ZAnBuAGM4ny9WxYGhaHoZ/ed3rL9DUSILMMfOd50zr+87ig2pVK5IvNYBrMkkYbNeP57McUn173SawNjENJJJg4AmNccUxZrK2mIYIGJiTmY7gpkCNd9cHoNYRjmSCMXR14XPx7NnvrdKGs+7iduvsTiECFJ1oxvBmRgicTqBE4cdW/DW/aY8mmTG05x+v1lYoQQWc1JdfDYnoxrEnPfEKC0+Uez3J5I2nyj2e5WBEhCFUCEIQCEIQCnoMDmuacjge0EKBMWYSHCY3jMdSkiNui6YYGQ6BMdIg4kHMEa2grI0ZTwwdg4OHTdmJjX944dWwLDLI8Ma0ViCJkwDMkHJ2oCR27lq6y1iP+YxkGbjcoOETjMjgoMM0NRaQQ1wgECHuEAiDAvZmM0UNC0WAhrXAEEEXnQQW3SMTsA4BassdbGbUSCD5jQRIdBBnMEj1VIyz1QQeXkTiCxow2YYzMY7OK1nmfw0OhKN4vuuvGceUfrMwOlgJ2Key6PZTJc0OBOGL3EbciY1KGlZKwztJcMfMYDiDGO0Ezvhb0LPUDwXVy5okXbrRM5YjWNqZ5h6dyJ3IvIvLKidyw44FZvLDjgUCllGfUlKjOTbdNoficHE3iMCIJ63DDcE5ZMz1Ji6PR9yoqBXaIBtLzebIkYYnygQNxw2bEzSsxf0m13xIyyloukY6pE9p3Q/G73LI6vcoEm2F91zTVcZgzjIIu5EuOHRxH3isiwuxmq8zviMZwI14RO9OTu9yJ3e5BX/s5/178wdmU7OzgmbNQc2ZqF0nzowERAhTzu9yJ3e5Bshazu9yJ3e5Bshazu9yJ3e5Bshazu9yJ3e5Bshazu9yJ3e5BskbT5R7PcnC7d7knafKPZ7lYESEIVQIQhAIQhAKejN193yow64MKBbMvap4qDdr64aOi0uxkEhusXcRIyJ4KOlXtN0XqLL2uKkDsF0+9SdPfxHejp7+I70GorWiDNNs3ZBvYXro6JH9InGchxjNe1fVMyPna+lGvKLnbOrFTdPfxHejp7+I70GDVr3sKbbk63Q6MNQkTi7Xq4xOtVpjCzsBP/VkDCcejtww+am6e/iO9HT38R3oGqDnFoLm3XRiAbwB2TrUiR6e/iO9HT38R3op5YfkUl09/Ed6wb+/j80wNrLr6lBpNhLjFSq2WFsU2ggEhwDsQYcJBx2BT2XX1J1EUNGi+R++rw2DBZgRN4gnM7MThG/Fuy0XuIPLVAGx0XNaL0Z4kE49as0Jkwr2WGqM7S85ebT1Z+brx6lhujqgJPOKkGcIaYlsAgkThgdkqxQmTBEWKpIJrvIF2RdYAYiZgTjBJ6+xRu0fV1WlwMAYtYRIETGrLUrJCZMEKtgeXOc2u9t6MBBAgeaHTGvitW6PqAEc4eZIIJDZBv3sCNUG7GyO2xQmTCtdo+qY/lNTD7rN2eHXx3LI0fUEHnD9+DSHYuOM5eUBhGAG6LFCZMErPY3tdedXe/CIIaBmDMAbo7SoRo2oAALTUgDWGkzESSRjrMZKzQmTCup6PqCf5S8ztawxjqw96Yslnc2b1Vz5jMNEdV0D9BMoTJhq/IpO0+Uez3Jx+RSdp8o9nuSFRIQhVAhCEAhCEAis8tpVHDAhriOsNJCwhQUv7Tqi8L83ScSGz52eG5WNitj30S4u6QcRIA2A7N6EILGzvJbJ2n3kKVCEAhCEAhCEAsOyQhBFZdfUnUIUUIQhAIQhAIQhAIQhAIQhAIQhAIQhBq/IpO0+Uez3IQrAiQhCqBCEIIrS6GkjMAn8EIQrCS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22238"/>
            <a:ext cx="5586831" cy="359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www.miamicityballet.org/blog/wp-content/uploads/2012/08/instagram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95263"/>
            <a:ext cx="2958426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807" y="1772260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46809" y="0"/>
            <a:ext cx="6324601" cy="5889626"/>
          </a:xfrm>
        </p:spPr>
        <p:txBody>
          <a:bodyPr/>
          <a:lstStyle/>
          <a:p>
            <a:r>
              <a:rPr lang="en-US" dirty="0" smtClean="0"/>
              <a:t>NC = 1</a:t>
            </a:r>
            <a:r>
              <a:rPr lang="en-US" baseline="30000" dirty="0" smtClean="0"/>
              <a:t>st</a:t>
            </a:r>
            <a:r>
              <a:rPr lang="en-US" dirty="0" smtClean="0"/>
              <a:t> in independence</a:t>
            </a:r>
          </a:p>
          <a:p>
            <a:r>
              <a:rPr lang="en-US" b="1" dirty="0" smtClean="0"/>
              <a:t>Mecklenburg Resolves</a:t>
            </a:r>
          </a:p>
          <a:p>
            <a:pPr lvl="1"/>
            <a:r>
              <a:rPr lang="en-US" sz="2800" dirty="0" smtClean="0"/>
              <a:t>5/20/1775</a:t>
            </a:r>
            <a:endParaRPr lang="en-US" sz="2800" dirty="0" smtClean="0"/>
          </a:p>
          <a:p>
            <a:pPr lvl="1"/>
            <a:r>
              <a:rPr lang="en-US" sz="2800" dirty="0" smtClean="0"/>
              <a:t>After the Battle of Lexington and Concord</a:t>
            </a:r>
          </a:p>
          <a:p>
            <a:pPr lvl="2"/>
            <a:r>
              <a:rPr lang="en-US" sz="2400" dirty="0" smtClean="0"/>
              <a:t>“The King’s laws and government are annulled”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b="1" dirty="0" smtClean="0"/>
              <a:t>Halifax Resolves</a:t>
            </a:r>
          </a:p>
          <a:p>
            <a:pPr lvl="1"/>
            <a:r>
              <a:rPr lang="en-US" sz="2800" dirty="0" smtClean="0"/>
              <a:t>4/12/1776</a:t>
            </a:r>
          </a:p>
          <a:p>
            <a:pPr lvl="1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document to call for independence in the US Colonies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52" y="3214914"/>
            <a:ext cx="5346246" cy="3564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24" y="81970"/>
            <a:ext cx="2286476" cy="228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00150" y="5016115"/>
            <a:ext cx="5532102" cy="1740656"/>
            <a:chOff x="110708" y="4377128"/>
            <a:chExt cx="6621544" cy="24808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08" y="4377128"/>
              <a:ext cx="6621544" cy="248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Freeform 1"/>
            <p:cNvSpPr/>
            <p:nvPr/>
          </p:nvSpPr>
          <p:spPr>
            <a:xfrm>
              <a:off x="2548328" y="5276538"/>
              <a:ext cx="374754" cy="629857"/>
            </a:xfrm>
            <a:custGeom>
              <a:avLst/>
              <a:gdLst>
                <a:gd name="connsiteX0" fmla="*/ 104931 w 374754"/>
                <a:gd name="connsiteY0" fmla="*/ 614596 h 629857"/>
                <a:gd name="connsiteX1" fmla="*/ 269823 w 374754"/>
                <a:gd name="connsiteY1" fmla="*/ 569626 h 629857"/>
                <a:gd name="connsiteX2" fmla="*/ 314793 w 374754"/>
                <a:gd name="connsiteY2" fmla="*/ 554636 h 629857"/>
                <a:gd name="connsiteX3" fmla="*/ 344774 w 374754"/>
                <a:gd name="connsiteY3" fmla="*/ 524655 h 629857"/>
                <a:gd name="connsiteX4" fmla="*/ 374754 w 374754"/>
                <a:gd name="connsiteY4" fmla="*/ 434714 h 629857"/>
                <a:gd name="connsiteX5" fmla="*/ 359764 w 374754"/>
                <a:gd name="connsiteY5" fmla="*/ 179882 h 629857"/>
                <a:gd name="connsiteX6" fmla="*/ 314793 w 374754"/>
                <a:gd name="connsiteY6" fmla="*/ 14990 h 629857"/>
                <a:gd name="connsiteX7" fmla="*/ 269823 w 374754"/>
                <a:gd name="connsiteY7" fmla="*/ 0 h 629857"/>
                <a:gd name="connsiteX8" fmla="*/ 164892 w 374754"/>
                <a:gd name="connsiteY8" fmla="*/ 14990 h 629857"/>
                <a:gd name="connsiteX9" fmla="*/ 74951 w 374754"/>
                <a:gd name="connsiteY9" fmla="*/ 44970 h 629857"/>
                <a:gd name="connsiteX10" fmla="*/ 14990 w 374754"/>
                <a:gd name="connsiteY10" fmla="*/ 119921 h 629857"/>
                <a:gd name="connsiteX11" fmla="*/ 0 w 374754"/>
                <a:gd name="connsiteY11" fmla="*/ 164892 h 629857"/>
                <a:gd name="connsiteX12" fmla="*/ 14990 w 374754"/>
                <a:gd name="connsiteY12" fmla="*/ 494675 h 629857"/>
                <a:gd name="connsiteX13" fmla="*/ 44970 w 374754"/>
                <a:gd name="connsiteY13" fmla="*/ 539646 h 629857"/>
                <a:gd name="connsiteX14" fmla="*/ 119921 w 374754"/>
                <a:gd name="connsiteY14" fmla="*/ 599606 h 629857"/>
                <a:gd name="connsiteX15" fmla="*/ 149902 w 374754"/>
                <a:gd name="connsiteY15" fmla="*/ 629587 h 629857"/>
                <a:gd name="connsiteX16" fmla="*/ 164892 w 374754"/>
                <a:gd name="connsiteY16" fmla="*/ 614596 h 62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4754" h="629857">
                  <a:moveTo>
                    <a:pt x="104931" y="614596"/>
                  </a:moveTo>
                  <a:cubicBezTo>
                    <a:pt x="210869" y="593409"/>
                    <a:pt x="155712" y="607663"/>
                    <a:pt x="269823" y="569626"/>
                  </a:cubicBezTo>
                  <a:lnTo>
                    <a:pt x="314793" y="554636"/>
                  </a:lnTo>
                  <a:cubicBezTo>
                    <a:pt x="324787" y="544642"/>
                    <a:pt x="338453" y="537296"/>
                    <a:pt x="344774" y="524655"/>
                  </a:cubicBezTo>
                  <a:cubicBezTo>
                    <a:pt x="358907" y="496389"/>
                    <a:pt x="374754" y="434714"/>
                    <a:pt x="374754" y="434714"/>
                  </a:cubicBezTo>
                  <a:cubicBezTo>
                    <a:pt x="369757" y="349770"/>
                    <a:pt x="367468" y="264623"/>
                    <a:pt x="359764" y="179882"/>
                  </a:cubicBezTo>
                  <a:cubicBezTo>
                    <a:pt x="358161" y="162248"/>
                    <a:pt x="328539" y="19572"/>
                    <a:pt x="314793" y="14990"/>
                  </a:cubicBezTo>
                  <a:lnTo>
                    <a:pt x="269823" y="0"/>
                  </a:lnTo>
                  <a:cubicBezTo>
                    <a:pt x="234846" y="4997"/>
                    <a:pt x="199319" y="7045"/>
                    <a:pt x="164892" y="14990"/>
                  </a:cubicBezTo>
                  <a:cubicBezTo>
                    <a:pt x="134099" y="22096"/>
                    <a:pt x="74951" y="44970"/>
                    <a:pt x="74951" y="44970"/>
                  </a:cubicBezTo>
                  <a:cubicBezTo>
                    <a:pt x="47066" y="72855"/>
                    <a:pt x="33899" y="82102"/>
                    <a:pt x="14990" y="119921"/>
                  </a:cubicBezTo>
                  <a:cubicBezTo>
                    <a:pt x="7924" y="134054"/>
                    <a:pt x="4997" y="149902"/>
                    <a:pt x="0" y="164892"/>
                  </a:cubicBezTo>
                  <a:cubicBezTo>
                    <a:pt x="4997" y="274820"/>
                    <a:pt x="1879" y="385418"/>
                    <a:pt x="14990" y="494675"/>
                  </a:cubicBezTo>
                  <a:cubicBezTo>
                    <a:pt x="17136" y="512563"/>
                    <a:pt x="33715" y="525578"/>
                    <a:pt x="44970" y="539646"/>
                  </a:cubicBezTo>
                  <a:cubicBezTo>
                    <a:pt x="77140" y="579859"/>
                    <a:pt x="76640" y="564981"/>
                    <a:pt x="119921" y="599606"/>
                  </a:cubicBezTo>
                  <a:cubicBezTo>
                    <a:pt x="130957" y="608435"/>
                    <a:pt x="136494" y="625118"/>
                    <a:pt x="149902" y="629587"/>
                  </a:cubicBezTo>
                  <a:cubicBezTo>
                    <a:pt x="156606" y="631822"/>
                    <a:pt x="159895" y="619593"/>
                    <a:pt x="164892" y="614596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4719199" y="4391481"/>
              <a:ext cx="707240" cy="615234"/>
            </a:xfrm>
            <a:custGeom>
              <a:avLst/>
              <a:gdLst>
                <a:gd name="connsiteX0" fmla="*/ 302506 w 707240"/>
                <a:gd name="connsiteY0" fmla="*/ 15627 h 615234"/>
                <a:gd name="connsiteX1" fmla="*/ 47673 w 707240"/>
                <a:gd name="connsiteY1" fmla="*/ 30617 h 615234"/>
                <a:gd name="connsiteX2" fmla="*/ 2703 w 707240"/>
                <a:gd name="connsiteY2" fmla="*/ 45608 h 615234"/>
                <a:gd name="connsiteX3" fmla="*/ 17693 w 707240"/>
                <a:gd name="connsiteY3" fmla="*/ 270460 h 615234"/>
                <a:gd name="connsiteX4" fmla="*/ 32683 w 707240"/>
                <a:gd name="connsiteY4" fmla="*/ 360401 h 615234"/>
                <a:gd name="connsiteX5" fmla="*/ 77653 w 707240"/>
                <a:gd name="connsiteY5" fmla="*/ 450342 h 615234"/>
                <a:gd name="connsiteX6" fmla="*/ 107634 w 707240"/>
                <a:gd name="connsiteY6" fmla="*/ 480322 h 615234"/>
                <a:gd name="connsiteX7" fmla="*/ 182585 w 707240"/>
                <a:gd name="connsiteY7" fmla="*/ 555273 h 615234"/>
                <a:gd name="connsiteX8" fmla="*/ 272526 w 707240"/>
                <a:gd name="connsiteY8" fmla="*/ 585253 h 615234"/>
                <a:gd name="connsiteX9" fmla="*/ 317496 w 707240"/>
                <a:gd name="connsiteY9" fmla="*/ 600244 h 615234"/>
                <a:gd name="connsiteX10" fmla="*/ 362467 w 707240"/>
                <a:gd name="connsiteY10" fmla="*/ 615234 h 615234"/>
                <a:gd name="connsiteX11" fmla="*/ 572329 w 707240"/>
                <a:gd name="connsiteY11" fmla="*/ 600244 h 615234"/>
                <a:gd name="connsiteX12" fmla="*/ 617299 w 707240"/>
                <a:gd name="connsiteY12" fmla="*/ 585253 h 615234"/>
                <a:gd name="connsiteX13" fmla="*/ 677260 w 707240"/>
                <a:gd name="connsiteY13" fmla="*/ 495312 h 615234"/>
                <a:gd name="connsiteX14" fmla="*/ 707240 w 707240"/>
                <a:gd name="connsiteY14" fmla="*/ 405371 h 615234"/>
                <a:gd name="connsiteX15" fmla="*/ 632290 w 707240"/>
                <a:gd name="connsiteY15" fmla="*/ 270460 h 615234"/>
                <a:gd name="connsiteX16" fmla="*/ 587319 w 707240"/>
                <a:gd name="connsiteY16" fmla="*/ 255470 h 615234"/>
                <a:gd name="connsiteX17" fmla="*/ 557339 w 707240"/>
                <a:gd name="connsiteY17" fmla="*/ 210499 h 615234"/>
                <a:gd name="connsiteX18" fmla="*/ 542349 w 707240"/>
                <a:gd name="connsiteY18" fmla="*/ 165529 h 615234"/>
                <a:gd name="connsiteX19" fmla="*/ 482388 w 707240"/>
                <a:gd name="connsiteY19" fmla="*/ 105568 h 615234"/>
                <a:gd name="connsiteX20" fmla="*/ 452408 w 707240"/>
                <a:gd name="connsiteY20" fmla="*/ 60598 h 615234"/>
                <a:gd name="connsiteX21" fmla="*/ 407437 w 707240"/>
                <a:gd name="connsiteY21" fmla="*/ 45608 h 615234"/>
                <a:gd name="connsiteX22" fmla="*/ 377457 w 707240"/>
                <a:gd name="connsiteY22" fmla="*/ 15627 h 615234"/>
                <a:gd name="connsiteX23" fmla="*/ 257535 w 707240"/>
                <a:gd name="connsiteY23" fmla="*/ 15627 h 615234"/>
                <a:gd name="connsiteX24" fmla="*/ 242545 w 707240"/>
                <a:gd name="connsiteY24" fmla="*/ 45608 h 61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7240" h="615234">
                  <a:moveTo>
                    <a:pt x="302506" y="15627"/>
                  </a:moveTo>
                  <a:cubicBezTo>
                    <a:pt x="217562" y="20624"/>
                    <a:pt x="132342" y="22150"/>
                    <a:pt x="47673" y="30617"/>
                  </a:cubicBezTo>
                  <a:cubicBezTo>
                    <a:pt x="31950" y="32189"/>
                    <a:pt x="4663" y="29929"/>
                    <a:pt x="2703" y="45608"/>
                  </a:cubicBezTo>
                  <a:cubicBezTo>
                    <a:pt x="-6614" y="120145"/>
                    <a:pt x="10571" y="195681"/>
                    <a:pt x="17693" y="270460"/>
                  </a:cubicBezTo>
                  <a:cubicBezTo>
                    <a:pt x="20575" y="300717"/>
                    <a:pt x="26090" y="330731"/>
                    <a:pt x="32683" y="360401"/>
                  </a:cubicBezTo>
                  <a:cubicBezTo>
                    <a:pt x="41208" y="398763"/>
                    <a:pt x="52776" y="419246"/>
                    <a:pt x="77653" y="450342"/>
                  </a:cubicBezTo>
                  <a:cubicBezTo>
                    <a:pt x="86482" y="461378"/>
                    <a:pt x="98805" y="469286"/>
                    <a:pt x="107634" y="480322"/>
                  </a:cubicBezTo>
                  <a:cubicBezTo>
                    <a:pt x="143474" y="525122"/>
                    <a:pt x="126757" y="530461"/>
                    <a:pt x="182585" y="555273"/>
                  </a:cubicBezTo>
                  <a:cubicBezTo>
                    <a:pt x="211463" y="568108"/>
                    <a:pt x="242546" y="575259"/>
                    <a:pt x="272526" y="585253"/>
                  </a:cubicBezTo>
                  <a:lnTo>
                    <a:pt x="317496" y="600244"/>
                  </a:lnTo>
                  <a:lnTo>
                    <a:pt x="362467" y="615234"/>
                  </a:lnTo>
                  <a:cubicBezTo>
                    <a:pt x="432421" y="610237"/>
                    <a:pt x="502677" y="608439"/>
                    <a:pt x="572329" y="600244"/>
                  </a:cubicBezTo>
                  <a:cubicBezTo>
                    <a:pt x="588022" y="598398"/>
                    <a:pt x="606126" y="596426"/>
                    <a:pt x="617299" y="585253"/>
                  </a:cubicBezTo>
                  <a:cubicBezTo>
                    <a:pt x="642777" y="559774"/>
                    <a:pt x="665866" y="529495"/>
                    <a:pt x="677260" y="495312"/>
                  </a:cubicBezTo>
                  <a:lnTo>
                    <a:pt x="707240" y="405371"/>
                  </a:lnTo>
                  <a:cubicBezTo>
                    <a:pt x="694041" y="365774"/>
                    <a:pt x="670947" y="283345"/>
                    <a:pt x="632290" y="270460"/>
                  </a:cubicBezTo>
                  <a:lnTo>
                    <a:pt x="587319" y="255470"/>
                  </a:lnTo>
                  <a:cubicBezTo>
                    <a:pt x="577326" y="240480"/>
                    <a:pt x="565396" y="226613"/>
                    <a:pt x="557339" y="210499"/>
                  </a:cubicBezTo>
                  <a:cubicBezTo>
                    <a:pt x="550273" y="196366"/>
                    <a:pt x="551533" y="178387"/>
                    <a:pt x="542349" y="165529"/>
                  </a:cubicBezTo>
                  <a:cubicBezTo>
                    <a:pt x="525920" y="142528"/>
                    <a:pt x="498067" y="129087"/>
                    <a:pt x="482388" y="105568"/>
                  </a:cubicBezTo>
                  <a:cubicBezTo>
                    <a:pt x="472395" y="90578"/>
                    <a:pt x="466476" y="71852"/>
                    <a:pt x="452408" y="60598"/>
                  </a:cubicBezTo>
                  <a:cubicBezTo>
                    <a:pt x="440069" y="50727"/>
                    <a:pt x="422427" y="50605"/>
                    <a:pt x="407437" y="45608"/>
                  </a:cubicBezTo>
                  <a:cubicBezTo>
                    <a:pt x="397444" y="35614"/>
                    <a:pt x="389576" y="22898"/>
                    <a:pt x="377457" y="15627"/>
                  </a:cubicBezTo>
                  <a:cubicBezTo>
                    <a:pt x="340375" y="-6622"/>
                    <a:pt x="296285" y="-3748"/>
                    <a:pt x="257535" y="15627"/>
                  </a:cubicBezTo>
                  <a:cubicBezTo>
                    <a:pt x="247541" y="20624"/>
                    <a:pt x="247542" y="35614"/>
                    <a:pt x="242545" y="45608"/>
                  </a:cubicBezTo>
                </a:path>
              </a:pathLst>
            </a:cu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9" name="Picture 5" descr="http://www.shsu.edu/~his_ncp/Stand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2" y="0"/>
            <a:ext cx="3775508" cy="26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18000" r="15015" b="21847"/>
          <a:stretch/>
        </p:blipFill>
        <p:spPr bwMode="auto">
          <a:xfrm>
            <a:off x="8747085" y="1918741"/>
            <a:ext cx="2316877" cy="18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6324601" cy="6705600"/>
          </a:xfrm>
        </p:spPr>
        <p:txBody>
          <a:bodyPr>
            <a:normAutofit/>
          </a:bodyPr>
          <a:lstStyle/>
          <a:p>
            <a:r>
              <a:rPr lang="en-US" b="1" dirty="0" smtClean="0"/>
              <a:t>Declaration </a:t>
            </a:r>
            <a:r>
              <a:rPr lang="en-US" b="1" dirty="0" smtClean="0"/>
              <a:t>of Independence</a:t>
            </a:r>
            <a:endParaRPr lang="en-US" dirty="0" smtClean="0"/>
          </a:p>
          <a:p>
            <a:pPr lvl="1"/>
            <a:r>
              <a:rPr lang="en-US" sz="2800" dirty="0" smtClean="0"/>
              <a:t>7/4/1776</a:t>
            </a:r>
          </a:p>
          <a:p>
            <a:pPr lvl="1"/>
            <a:r>
              <a:rPr lang="en-US" sz="2800" dirty="0" smtClean="0"/>
              <a:t>Declares </a:t>
            </a:r>
            <a:r>
              <a:rPr lang="en-US" sz="2800" dirty="0" smtClean="0"/>
              <a:t>independence</a:t>
            </a:r>
          </a:p>
          <a:p>
            <a:pPr lvl="1"/>
            <a:r>
              <a:rPr lang="en-US" sz="2800" dirty="0" smtClean="0"/>
              <a:t>Grievances</a:t>
            </a:r>
            <a:endParaRPr lang="en-US" sz="2800" dirty="0" smtClean="0"/>
          </a:p>
          <a:p>
            <a:pPr lvl="1"/>
            <a:r>
              <a:rPr lang="en-US" sz="2800" dirty="0" smtClean="0"/>
              <a:t>Unalienable Rights</a:t>
            </a:r>
          </a:p>
          <a:p>
            <a:pPr lvl="2"/>
            <a:r>
              <a:rPr lang="en-US" sz="2800" dirty="0"/>
              <a:t>Life, Liberty, and the Pursuit of Happiness</a:t>
            </a:r>
          </a:p>
          <a:p>
            <a:pPr lvl="3"/>
            <a:r>
              <a:rPr lang="en-US" sz="2400" dirty="0"/>
              <a:t>Thomas Jefferson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dirty="0" smtClean="0"/>
              <a:t>All mean are created equal”</a:t>
            </a:r>
          </a:p>
          <a:p>
            <a:pPr lvl="2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89" y="0"/>
            <a:ext cx="4879273" cy="360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296906" y="0"/>
            <a:ext cx="4780556" cy="4283623"/>
            <a:chOff x="5105400" y="2164803"/>
            <a:chExt cx="3585417" cy="4283623"/>
          </a:xfrm>
        </p:grpSpPr>
        <p:pic>
          <p:nvPicPr>
            <p:cNvPr id="4" name="Picture 2" descr="https://encrypted-tbn0.gstatic.com/images?q=tbn:ANd9GcSLyw7mCVMYaJUO4ywtl4tApcrXft_DsOnLKfIIPN94Y7ZkEP2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297616"/>
              <a:ext cx="3585417" cy="4150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4.bp.blogspot.com/-syXtv3rtPWI/T8ufs_yfytI/AAAAAAAAIQ8/T4Xs8jRKLv0/s1600/Union_Jac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082" y="2438401"/>
              <a:ext cx="907026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Users\pearce.dietrich\AppData\Local\Microsoft\Windows\Temporary Internet Files\Content.IE5\EEL0LP37\MC900432659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55483">
              <a:off x="5810815" y="2164803"/>
              <a:ext cx="547195" cy="547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6" r="47656" b="11849"/>
          <a:stretch/>
        </p:blipFill>
        <p:spPr bwMode="auto">
          <a:xfrm>
            <a:off x="8126450" y="3746147"/>
            <a:ext cx="3951012" cy="301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8113"/>
            <a:ext cx="5715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018919" y="4035499"/>
            <a:ext cx="4860750" cy="2800350"/>
            <a:chOff x="7018919" y="4035499"/>
            <a:chExt cx="4860750" cy="2800350"/>
          </a:xfrm>
        </p:grpSpPr>
        <p:pic>
          <p:nvPicPr>
            <p:cNvPr id="10" name="Picture 6" descr="http://webmaths.files.wordpress.com/2012/11/king_01_clip1.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668" y="4373022"/>
              <a:ext cx="2090001" cy="2125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qual 10"/>
            <p:cNvSpPr/>
            <p:nvPr/>
          </p:nvSpPr>
          <p:spPr>
            <a:xfrm>
              <a:off x="8911729" y="5096921"/>
              <a:ext cx="914400" cy="762000"/>
            </a:xfrm>
            <a:prstGeom prst="mathEqua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919" y="4035499"/>
              <a:ext cx="1638300" cy="280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952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6324601" cy="588962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Declaration </a:t>
            </a:r>
            <a:r>
              <a:rPr lang="en-US" b="1" dirty="0" smtClean="0"/>
              <a:t>of Independence</a:t>
            </a:r>
            <a:endParaRPr lang="en-US" dirty="0" smtClean="0"/>
          </a:p>
          <a:p>
            <a:pPr lvl="1"/>
            <a:r>
              <a:rPr lang="en-US" sz="2800" dirty="0" smtClean="0"/>
              <a:t>7/4/1776</a:t>
            </a:r>
          </a:p>
          <a:p>
            <a:pPr lvl="1"/>
            <a:r>
              <a:rPr lang="en-US" sz="2800" dirty="0" smtClean="0"/>
              <a:t>Declares </a:t>
            </a:r>
            <a:r>
              <a:rPr lang="en-US" sz="2800" dirty="0" smtClean="0"/>
              <a:t>independence</a:t>
            </a:r>
          </a:p>
          <a:p>
            <a:pPr lvl="1"/>
            <a:r>
              <a:rPr lang="en-US" sz="2800" dirty="0" smtClean="0"/>
              <a:t>Grievances</a:t>
            </a:r>
            <a:endParaRPr lang="en-US" sz="2800" dirty="0" smtClean="0"/>
          </a:p>
          <a:p>
            <a:pPr lvl="1"/>
            <a:r>
              <a:rPr lang="en-US" sz="2800" dirty="0" smtClean="0"/>
              <a:t>Unalienable Rights</a:t>
            </a:r>
          </a:p>
          <a:p>
            <a:pPr lvl="2"/>
            <a:r>
              <a:rPr lang="en-US" sz="2800" dirty="0"/>
              <a:t>Life, Liberty, and the Pursuit of Happiness</a:t>
            </a:r>
          </a:p>
          <a:p>
            <a:pPr lvl="3"/>
            <a:r>
              <a:rPr lang="en-US" sz="2400" dirty="0"/>
              <a:t>Thomas Jefferson</a:t>
            </a:r>
          </a:p>
          <a:p>
            <a:pPr lvl="1"/>
            <a:r>
              <a:rPr lang="en-US" sz="2800" dirty="0" smtClean="0"/>
              <a:t>“</a:t>
            </a:r>
            <a:r>
              <a:rPr lang="en-US" sz="2800" dirty="0" smtClean="0"/>
              <a:t>All mean are created equal”</a:t>
            </a:r>
          </a:p>
          <a:p>
            <a:pPr lvl="2"/>
            <a:endParaRPr lang="en-US" dirty="0"/>
          </a:p>
          <a:p>
            <a:r>
              <a:rPr lang="en-US" b="1" dirty="0" smtClean="0"/>
              <a:t>Articles of Confederation</a:t>
            </a:r>
          </a:p>
          <a:p>
            <a:pPr lvl="1"/>
            <a:r>
              <a:rPr lang="en-US" sz="2800" dirty="0" smtClean="0"/>
              <a:t>First US Government (1781-1789)</a:t>
            </a:r>
          </a:p>
          <a:p>
            <a:pPr lvl="1"/>
            <a:r>
              <a:rPr lang="en-US" sz="2800" dirty="0" smtClean="0"/>
              <a:t>Weak National Gov’t</a:t>
            </a:r>
          </a:p>
          <a:p>
            <a:pPr lvl="1"/>
            <a:r>
              <a:rPr lang="en-US" sz="2800" dirty="0" smtClean="0"/>
              <a:t>Strong State Gov’t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91499" y="381185"/>
            <a:ext cx="6252081" cy="1981200"/>
            <a:chOff x="4569676" y="4495800"/>
            <a:chExt cx="4689061" cy="1981200"/>
          </a:xfrm>
        </p:grpSpPr>
        <p:pic>
          <p:nvPicPr>
            <p:cNvPr id="15" name="Picture 2" descr="http://www.socialstudieswithasmile.com/article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131" y="4897833"/>
              <a:ext cx="1313834" cy="144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ight Arrow 15"/>
            <p:cNvSpPr/>
            <p:nvPr/>
          </p:nvSpPr>
          <p:spPr>
            <a:xfrm>
              <a:off x="6781800" y="5158627"/>
              <a:ext cx="685800" cy="9027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69676" y="4495800"/>
              <a:ext cx="4017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1</a:t>
              </a:r>
              <a:endParaRPr lang="en-US" sz="5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6600" y="4495800"/>
              <a:ext cx="4017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/>
                <a:t>2</a:t>
              </a:r>
              <a:endParaRPr lang="en-US" sz="5400" b="1" dirty="0"/>
            </a:p>
          </p:txBody>
        </p:sp>
        <p:sp>
          <p:nvSpPr>
            <p:cNvPr id="19" name="Vertical Scroll 18"/>
            <p:cNvSpPr/>
            <p:nvPr/>
          </p:nvSpPr>
          <p:spPr>
            <a:xfrm>
              <a:off x="7391400" y="4957464"/>
              <a:ext cx="1791137" cy="1519536"/>
            </a:xfrm>
            <a:prstGeom prst="verticalScroll">
              <a:avLst/>
            </a:prstGeom>
            <a:solidFill>
              <a:srgbClr val="FFFF99"/>
            </a:solidFill>
            <a:ln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334000"/>
              <a:ext cx="19435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US</a:t>
              </a:r>
            </a:p>
            <a:p>
              <a:pPr algn="ctr"/>
              <a:r>
                <a:rPr lang="en-US" sz="2000" b="1" dirty="0" smtClean="0"/>
                <a:t>Constitution</a:t>
              </a:r>
              <a:endParaRPr lang="en-US" sz="2000" b="1" dirty="0"/>
            </a:p>
          </p:txBody>
        </p:sp>
      </p:grpSp>
      <p:pic>
        <p:nvPicPr>
          <p:cNvPr id="21" name="Picture 2" descr="http://memoryjoggers.com/wp-content/uploads/2012/05/13colon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00" y="3106937"/>
            <a:ext cx="4017271" cy="35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pearce.dietrich\AppData\Local\Microsoft\Windows\Temporary Internet Files\Content.IE5\3MQD2JC7\MC90044132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4" y="4983173"/>
            <a:ext cx="2499769" cy="18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5143500" y="3742570"/>
            <a:ext cx="3098147" cy="2031671"/>
            <a:chOff x="6395333" y="4616885"/>
            <a:chExt cx="2629880" cy="2031671"/>
          </a:xfrm>
        </p:grpSpPr>
        <p:grpSp>
          <p:nvGrpSpPr>
            <p:cNvPr id="24" name="Group 23"/>
            <p:cNvGrpSpPr/>
            <p:nvPr/>
          </p:nvGrpSpPr>
          <p:grpSpPr>
            <a:xfrm>
              <a:off x="6395333" y="4616885"/>
              <a:ext cx="2629880" cy="1986246"/>
              <a:chOff x="3966363" y="2295241"/>
              <a:chExt cx="2629880" cy="1986246"/>
            </a:xfrm>
          </p:grpSpPr>
          <p:pic>
            <p:nvPicPr>
              <p:cNvPr id="26" name="Picture 3" descr="C:\Users\pearce.dietrich\AppData\Local\Microsoft\Windows\Temporary Internet Files\Content.IE5\IPSUW85C\MC900433940[1]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6363" y="2576512"/>
                <a:ext cx="1704975" cy="170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C:\Users\pearce.dietrich\AppData\Local\Microsoft\Windows\Temporary Internet Files\Content.IE5\5DVQI1YY\MM900283993[1]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323" y="2295241"/>
                <a:ext cx="1264920" cy="1897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&quot;No&quot; Symbol 24"/>
            <p:cNvSpPr/>
            <p:nvPr/>
          </p:nvSpPr>
          <p:spPr>
            <a:xfrm>
              <a:off x="6858000" y="4616885"/>
              <a:ext cx="1828799" cy="2031671"/>
            </a:xfrm>
            <a:prstGeom prst="noSmoking">
              <a:avLst>
                <a:gd name="adj" fmla="val 7908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91499" y="3236469"/>
            <a:ext cx="6500500" cy="3396764"/>
            <a:chOff x="457200" y="0"/>
            <a:chExt cx="5288280" cy="3396764"/>
          </a:xfrm>
        </p:grpSpPr>
        <p:grpSp>
          <p:nvGrpSpPr>
            <p:cNvPr id="29" name="Group 28"/>
            <p:cNvGrpSpPr/>
            <p:nvPr/>
          </p:nvGrpSpPr>
          <p:grpSpPr>
            <a:xfrm>
              <a:off x="457200" y="0"/>
              <a:ext cx="5257800" cy="3339674"/>
              <a:chOff x="457200" y="0"/>
              <a:chExt cx="5257800" cy="333967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7200" y="75126"/>
                <a:ext cx="5181600" cy="3264548"/>
                <a:chOff x="457200" y="75126"/>
                <a:chExt cx="5181600" cy="3264548"/>
              </a:xfrm>
            </p:grpSpPr>
            <p:pic>
              <p:nvPicPr>
                <p:cNvPr id="36" name="Picture 2" descr="http://www.rightsofthepeople.com/education/government_for_kids/images/icons/branches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75126"/>
                  <a:ext cx="5181600" cy="32645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2" descr="http://www.rightsofthepeople.com/education/government_for_kids/images/icons/branches.jpg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005" t="5700" r="4878" b="80295"/>
                <a:stretch/>
              </p:blipFill>
              <p:spPr bwMode="auto">
                <a:xfrm>
                  <a:off x="2141220" y="151326"/>
                  <a:ext cx="1592580" cy="3058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533400" y="0"/>
                <a:ext cx="518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Articles of Confederation</a:t>
                </a:r>
                <a:endParaRPr lang="en-US" sz="2000" b="1" dirty="0"/>
              </a:p>
            </p:txBody>
          </p:sp>
        </p:grpSp>
        <p:sp>
          <p:nvSpPr>
            <p:cNvPr id="30" name="Multiply 29"/>
            <p:cNvSpPr/>
            <p:nvPr/>
          </p:nvSpPr>
          <p:spPr>
            <a:xfrm>
              <a:off x="1981200" y="400110"/>
              <a:ext cx="2042160" cy="2939564"/>
            </a:xfrm>
            <a:prstGeom prst="mathMultiply">
              <a:avLst>
                <a:gd name="adj1" fmla="val 632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ultiply 30"/>
            <p:cNvSpPr/>
            <p:nvPr/>
          </p:nvSpPr>
          <p:spPr>
            <a:xfrm>
              <a:off x="3703320" y="457200"/>
              <a:ext cx="2042160" cy="2939564"/>
            </a:xfrm>
            <a:prstGeom prst="mathMultiply">
              <a:avLst>
                <a:gd name="adj1" fmla="val 632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Multiply 31"/>
            <p:cNvSpPr/>
            <p:nvPr/>
          </p:nvSpPr>
          <p:spPr>
            <a:xfrm>
              <a:off x="1318260" y="2542267"/>
              <a:ext cx="822960" cy="825074"/>
            </a:xfrm>
            <a:prstGeom prst="mathMultiply">
              <a:avLst>
                <a:gd name="adj1" fmla="val 632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495300" y="2542267"/>
              <a:ext cx="822960" cy="825074"/>
            </a:xfrm>
            <a:prstGeom prst="mathMultiply">
              <a:avLst>
                <a:gd name="adj1" fmla="val 632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27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6324601" cy="588962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Bill of Rights</a:t>
            </a:r>
          </a:p>
          <a:p>
            <a:pPr lvl="1"/>
            <a:r>
              <a:rPr lang="en-US" sz="2800" dirty="0" smtClean="0"/>
              <a:t>1791</a:t>
            </a:r>
          </a:p>
          <a:p>
            <a:pPr lvl="1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10 amendments of the US Constitution</a:t>
            </a:r>
          </a:p>
          <a:p>
            <a:pPr lvl="1"/>
            <a:r>
              <a:rPr lang="en-US" sz="2800" dirty="0" smtClean="0"/>
              <a:t>Gov’t must protect your rights</a:t>
            </a:r>
          </a:p>
          <a:p>
            <a:pPr lvl="2"/>
            <a:r>
              <a:rPr lang="en-US" sz="2800" dirty="0" smtClean="0"/>
              <a:t>Lists the specific </a:t>
            </a:r>
            <a:r>
              <a:rPr lang="en-US" sz="2800" dirty="0" smtClean="0"/>
              <a:t>rights</a:t>
            </a:r>
            <a:endParaRPr lang="en-US" sz="2800" dirty="0"/>
          </a:p>
          <a:p>
            <a:r>
              <a:rPr lang="en-US" sz="3200" b="1" dirty="0" smtClean="0"/>
              <a:t>NC Constitution</a:t>
            </a:r>
          </a:p>
          <a:p>
            <a:pPr lvl="1"/>
            <a:r>
              <a:rPr lang="en-US" sz="2800" b="1" dirty="0" smtClean="0"/>
              <a:t>1776</a:t>
            </a:r>
          </a:p>
          <a:p>
            <a:pPr lvl="2"/>
            <a:r>
              <a:rPr lang="en-US" sz="2400" dirty="0" smtClean="0"/>
              <a:t>Basic Government</a:t>
            </a:r>
          </a:p>
          <a:p>
            <a:pPr lvl="1"/>
            <a:r>
              <a:rPr lang="en-US" sz="2800" b="1" dirty="0" smtClean="0"/>
              <a:t>1868</a:t>
            </a:r>
          </a:p>
          <a:p>
            <a:pPr lvl="2"/>
            <a:r>
              <a:rPr lang="en-US" sz="2400" dirty="0" smtClean="0"/>
              <a:t>Post Civil War</a:t>
            </a:r>
          </a:p>
          <a:p>
            <a:pPr lvl="2"/>
            <a:r>
              <a:rPr lang="en-US" sz="2400" dirty="0" smtClean="0"/>
              <a:t>Bunch of new amendments</a:t>
            </a:r>
          </a:p>
          <a:p>
            <a:pPr lvl="2"/>
            <a:r>
              <a:rPr lang="en-US" sz="2400" dirty="0" smtClean="0"/>
              <a:t>Poorly written</a:t>
            </a:r>
          </a:p>
          <a:p>
            <a:pPr lvl="1"/>
            <a:r>
              <a:rPr lang="en-US" sz="2800" b="1" dirty="0" smtClean="0"/>
              <a:t>1971</a:t>
            </a:r>
          </a:p>
          <a:p>
            <a:pPr lvl="2"/>
            <a:r>
              <a:rPr lang="en-US" sz="2400" dirty="0" smtClean="0"/>
              <a:t>Rewrite NC </a:t>
            </a:r>
            <a:r>
              <a:rPr lang="en-US" sz="2400" dirty="0" smtClean="0"/>
              <a:t>constitution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0"/>
            <a:ext cx="5257800" cy="68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4343400" cy="684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Your Assignment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25625"/>
            <a:ext cx="11029950" cy="4351338"/>
          </a:xfrm>
        </p:spPr>
        <p:txBody>
          <a:bodyPr/>
          <a:lstStyle/>
          <a:p>
            <a:r>
              <a:rPr lang="en-US" sz="3200" dirty="0" smtClean="0"/>
              <a:t>Write Down </a:t>
            </a:r>
            <a:r>
              <a:rPr lang="en-US" sz="3200" b="1" dirty="0" smtClean="0"/>
              <a:t>YOUR IDEAS</a:t>
            </a:r>
          </a:p>
          <a:p>
            <a:pPr lvl="1"/>
            <a:r>
              <a:rPr lang="en-US" sz="2800" dirty="0" smtClean="0"/>
              <a:t>So they can spread</a:t>
            </a:r>
          </a:p>
          <a:p>
            <a:pPr lvl="1"/>
            <a:r>
              <a:rPr lang="en-US" sz="2800" dirty="0" smtClean="0"/>
              <a:t>So they can be saved</a:t>
            </a:r>
          </a:p>
          <a:p>
            <a:r>
              <a:rPr lang="en-US" sz="3200" dirty="0" smtClean="0"/>
              <a:t>15 minutes</a:t>
            </a:r>
          </a:p>
          <a:p>
            <a:pPr lvl="1"/>
            <a:r>
              <a:rPr lang="en-US" sz="2800" dirty="0" smtClean="0"/>
              <a:t>Write your thoughts, beliefs, ideas on anything</a:t>
            </a:r>
          </a:p>
          <a:p>
            <a:pPr lvl="2"/>
            <a:r>
              <a:rPr lang="en-US" sz="2800" dirty="0" smtClean="0"/>
              <a:t>Government, family, school, friends, religion, economics, art, LIFE</a:t>
            </a:r>
          </a:p>
          <a:p>
            <a:pPr lvl="1"/>
            <a:r>
              <a:rPr lang="en-US" sz="2800" dirty="0" smtClean="0"/>
              <a:t>Do NOT discuss people individually</a:t>
            </a:r>
          </a:p>
          <a:p>
            <a:pPr lvl="1"/>
            <a:r>
              <a:rPr lang="en-US" sz="2800" dirty="0" smtClean="0"/>
              <a:t>I will collect – We will analyze the documents at the end of the year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17" y="148431"/>
            <a:ext cx="605038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6150" y="6389132"/>
            <a:ext cx="472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http://www.youtube.com/watch?v=jiyIcz7wUH0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254</Words>
  <Application>Microsoft Office PowerPoint</Application>
  <PresentationFormat>Custom</PresentationFormat>
  <Paragraphs>66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13</cp:revision>
  <dcterms:created xsi:type="dcterms:W3CDTF">2014-02-24T11:18:26Z</dcterms:created>
  <dcterms:modified xsi:type="dcterms:W3CDTF">2014-02-24T13:23:33Z</dcterms:modified>
</cp:coreProperties>
</file>