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6" r:id="rId3"/>
    <p:sldId id="257"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0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256CE9-6A1F-481D-A968-A84DD17DB3B6}" type="datetimeFigureOut">
              <a:rPr lang="en-US" smtClean="0"/>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22409-0E92-4E86-B15F-0F34DEA33240}" type="slidenum">
              <a:rPr lang="en-US" smtClean="0"/>
              <a:t>‹#›</a:t>
            </a:fld>
            <a:endParaRPr lang="en-US"/>
          </a:p>
        </p:txBody>
      </p:sp>
    </p:spTree>
    <p:extLst>
      <p:ext uri="{BB962C8B-B14F-4D97-AF65-F5344CB8AC3E}">
        <p14:creationId xmlns:p14="http://schemas.microsoft.com/office/powerpoint/2010/main" val="1048223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CC243E-851C-4ED4-A8A5-B6C0276E01C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741471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CC243E-851C-4ED4-A8A5-B6C0276E01C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73215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CC243E-851C-4ED4-A8A5-B6C0276E01C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2823159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573"/>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194514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CC243E-851C-4ED4-A8A5-B6C0276E01C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280388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C243E-851C-4ED4-A8A5-B6C0276E01C1}"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1218286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CC243E-851C-4ED4-A8A5-B6C0276E01C1}"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316225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CC243E-851C-4ED4-A8A5-B6C0276E01C1}"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3054246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CC243E-851C-4ED4-A8A5-B6C0276E01C1}"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390374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C243E-851C-4ED4-A8A5-B6C0276E01C1}"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3627971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C243E-851C-4ED4-A8A5-B6C0276E01C1}"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390198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C243E-851C-4ED4-A8A5-B6C0276E01C1}"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7C20C-6DCA-4BD7-B2D6-ADA8CEF80D5F}" type="slidenum">
              <a:rPr lang="en-US" smtClean="0"/>
              <a:t>‹#›</a:t>
            </a:fld>
            <a:endParaRPr lang="en-US"/>
          </a:p>
        </p:txBody>
      </p:sp>
    </p:spTree>
    <p:extLst>
      <p:ext uri="{BB962C8B-B14F-4D97-AF65-F5344CB8AC3E}">
        <p14:creationId xmlns:p14="http://schemas.microsoft.com/office/powerpoint/2010/main" val="365867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C243E-851C-4ED4-A8A5-B6C0276E01C1}" type="datetimeFigureOut">
              <a:rPr lang="en-US" smtClean="0"/>
              <a:t>10/8/2014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7C20C-6DCA-4BD7-B2D6-ADA8CEF80D5F}" type="slidenum">
              <a:rPr lang="en-US" smtClean="0"/>
              <a:t>‹#›</a:t>
            </a:fld>
            <a:endParaRPr lang="en-US"/>
          </a:p>
        </p:txBody>
      </p:sp>
    </p:spTree>
    <p:extLst>
      <p:ext uri="{BB962C8B-B14F-4D97-AF65-F5344CB8AC3E}">
        <p14:creationId xmlns:p14="http://schemas.microsoft.com/office/powerpoint/2010/main" val="208026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59461252"/>
              </p:ext>
            </p:extLst>
          </p:nvPr>
        </p:nvGraphicFramePr>
        <p:xfrm>
          <a:off x="306896" y="656210"/>
          <a:ext cx="4074035" cy="6070964"/>
        </p:xfrm>
        <a:graphic>
          <a:graphicData uri="http://schemas.openxmlformats.org/drawingml/2006/table">
            <a:tbl>
              <a:tblPr/>
              <a:tblGrid>
                <a:gridCol w="2619023"/>
                <a:gridCol w="1455012"/>
              </a:tblGrid>
              <a:tr h="941377">
                <a:tc>
                  <a:txBody>
                    <a:bodyPr/>
                    <a:lstStyle/>
                    <a:p>
                      <a:pPr rtl="0" fontAlgn="b"/>
                      <a:r>
                        <a:rPr lang="en-US" sz="2400" b="1" dirty="0">
                          <a:solidFill>
                            <a:srgbClr val="000000"/>
                          </a:solidFill>
                          <a:effectLst/>
                        </a:rPr>
                        <a:t>Topic</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tc>
                  <a:txBody>
                    <a:bodyPr/>
                    <a:lstStyle/>
                    <a:p>
                      <a:pPr rtl="0" fontAlgn="b"/>
                      <a:r>
                        <a:rPr lang="en-US" sz="2400" b="1" dirty="0">
                          <a:solidFill>
                            <a:srgbClr val="000000"/>
                          </a:solidFill>
                          <a:effectLst/>
                        </a:rPr>
                        <a:t># of questions</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tr>
              <a:tr h="341264">
                <a:tc>
                  <a:txBody>
                    <a:bodyPr/>
                    <a:lstStyle/>
                    <a:p>
                      <a:pPr rtl="0" fontAlgn="b"/>
                      <a:r>
                        <a:rPr lang="en-US" sz="2400" dirty="0">
                          <a:solidFill>
                            <a:srgbClr val="0000FF"/>
                          </a:solidFill>
                          <a:effectLst/>
                        </a:rPr>
                        <a:t>exploration</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rgbClr val="0000FF"/>
                          </a:solidFill>
                          <a:effectLst/>
                        </a:rPr>
                        <a:t>1</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41321">
                <a:tc>
                  <a:txBody>
                    <a:bodyPr/>
                    <a:lstStyle/>
                    <a:p>
                      <a:pPr rtl="0" fontAlgn="b"/>
                      <a:r>
                        <a:rPr lang="en-US" sz="2400" dirty="0">
                          <a:solidFill>
                            <a:srgbClr val="0000FF"/>
                          </a:solidFill>
                          <a:effectLst/>
                        </a:rPr>
                        <a:t>French-Indian War</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rgbClr val="0000FF"/>
                          </a:solidFill>
                          <a:effectLst/>
                        </a:rPr>
                        <a:t>1</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41321">
                <a:tc>
                  <a:txBody>
                    <a:bodyPr/>
                    <a:lstStyle/>
                    <a:p>
                      <a:pPr rtl="0" fontAlgn="b"/>
                      <a:r>
                        <a:rPr lang="en-US" sz="2400" dirty="0">
                          <a:solidFill>
                            <a:srgbClr val="0000FF"/>
                          </a:solidFill>
                          <a:effectLst/>
                        </a:rPr>
                        <a:t>Colonial Geography</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rgbClr val="0000FF"/>
                          </a:solidFill>
                          <a:effectLst/>
                        </a:rPr>
                        <a:t>4</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41321">
                <a:tc>
                  <a:txBody>
                    <a:bodyPr/>
                    <a:lstStyle/>
                    <a:p>
                      <a:pPr rtl="0" fontAlgn="b"/>
                      <a:r>
                        <a:rPr lang="en-US" sz="2400" dirty="0">
                          <a:solidFill>
                            <a:srgbClr val="0000FF"/>
                          </a:solidFill>
                          <a:effectLst/>
                        </a:rPr>
                        <a:t>Colonial Economics</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rgbClr val="0000FF"/>
                          </a:solidFill>
                          <a:effectLst/>
                        </a:rPr>
                        <a:t>2</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41321">
                <a:tc>
                  <a:txBody>
                    <a:bodyPr/>
                    <a:lstStyle/>
                    <a:p>
                      <a:pPr rtl="0" fontAlgn="b"/>
                      <a:r>
                        <a:rPr lang="en-US" sz="2400">
                          <a:solidFill>
                            <a:srgbClr val="0000FF"/>
                          </a:solidFill>
                          <a:effectLst/>
                        </a:rPr>
                        <a:t>colonial government</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rgbClr val="0000FF"/>
                          </a:solidFill>
                          <a:effectLst/>
                        </a:rPr>
                        <a:t>2</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41321">
                <a:tc>
                  <a:txBody>
                    <a:bodyPr/>
                    <a:lstStyle/>
                    <a:p>
                      <a:pPr rtl="0" fontAlgn="b"/>
                      <a:r>
                        <a:rPr lang="en-US" sz="2400">
                          <a:solidFill>
                            <a:srgbClr val="0000FF"/>
                          </a:solidFill>
                          <a:effectLst/>
                        </a:rPr>
                        <a:t>British Oppression</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rgbClr val="0000FF"/>
                          </a:solidFill>
                          <a:effectLst/>
                        </a:rPr>
                        <a:t>5</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41321">
                <a:tc>
                  <a:txBody>
                    <a:bodyPr/>
                    <a:lstStyle/>
                    <a:p>
                      <a:pPr rtl="0" fontAlgn="b"/>
                      <a:r>
                        <a:rPr lang="en-US" sz="2400">
                          <a:solidFill>
                            <a:srgbClr val="0000FF"/>
                          </a:solidFill>
                          <a:effectLst/>
                        </a:rPr>
                        <a:t>Declaration of Independence</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rgbClr val="0000FF"/>
                          </a:solidFill>
                          <a:effectLst/>
                        </a:rPr>
                        <a:t>5</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41321">
                <a:tc>
                  <a:txBody>
                    <a:bodyPr/>
                    <a:lstStyle/>
                    <a:p>
                      <a:pPr rtl="0" fontAlgn="b"/>
                      <a:r>
                        <a:rPr lang="en-US" sz="2400" dirty="0">
                          <a:effectLst/>
                        </a:rPr>
                        <a:t>Articles of Confederation</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effectLst/>
                        </a:rPr>
                        <a:t>1</a:t>
                      </a:r>
                    </a:p>
                  </a:txBody>
                  <a:tcPr marL="23546" marR="23546" marT="15697" marB="15697"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0633490"/>
              </p:ext>
            </p:extLst>
          </p:nvPr>
        </p:nvGraphicFramePr>
        <p:xfrm>
          <a:off x="4763120" y="174241"/>
          <a:ext cx="4066980" cy="6550398"/>
        </p:xfrm>
        <a:graphic>
          <a:graphicData uri="http://schemas.openxmlformats.org/drawingml/2006/table">
            <a:tbl>
              <a:tblPr/>
              <a:tblGrid>
                <a:gridCol w="2033490"/>
                <a:gridCol w="2033490"/>
              </a:tblGrid>
              <a:tr h="638658">
                <a:tc>
                  <a:txBody>
                    <a:bodyPr/>
                    <a:lstStyle/>
                    <a:p>
                      <a:pPr rtl="0" fontAlgn="b"/>
                      <a:r>
                        <a:rPr lang="en-US" sz="2400" b="1" dirty="0">
                          <a:solidFill>
                            <a:srgbClr val="000000"/>
                          </a:solidFill>
                          <a:effectLst/>
                        </a:rPr>
                        <a:t>Topic</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tc>
                  <a:txBody>
                    <a:bodyPr/>
                    <a:lstStyle/>
                    <a:p>
                      <a:pPr rtl="0" fontAlgn="b"/>
                      <a:r>
                        <a:rPr lang="en-US" sz="2400" b="1">
                          <a:solidFill>
                            <a:srgbClr val="000000"/>
                          </a:solidFill>
                          <a:effectLst/>
                        </a:rPr>
                        <a:t># of questions</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FEFEF"/>
                    </a:solidFill>
                  </a:tcPr>
                </a:tc>
              </a:tr>
              <a:tr h="842124">
                <a:tc>
                  <a:txBody>
                    <a:bodyPr/>
                    <a:lstStyle/>
                    <a:p>
                      <a:pPr rtl="0" fontAlgn="b"/>
                      <a:r>
                        <a:rPr lang="en-US" sz="2400" dirty="0">
                          <a:effectLst/>
                        </a:rPr>
                        <a:t>Constitutional Compromises</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effectLst/>
                        </a:rPr>
                        <a:t>5</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35192">
                <a:tc>
                  <a:txBody>
                    <a:bodyPr/>
                    <a:lstStyle/>
                    <a:p>
                      <a:pPr rtl="0" fontAlgn="b"/>
                      <a:r>
                        <a:rPr lang="en-US" sz="2400">
                          <a:effectLst/>
                        </a:rPr>
                        <a:t>Constitution</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effectLst/>
                        </a:rPr>
                        <a:t>7</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38658">
                <a:tc>
                  <a:txBody>
                    <a:bodyPr/>
                    <a:lstStyle/>
                    <a:p>
                      <a:pPr rtl="0" fontAlgn="b"/>
                      <a:r>
                        <a:rPr lang="en-US" sz="2400" dirty="0">
                          <a:solidFill>
                            <a:schemeClr val="tx1"/>
                          </a:solidFill>
                          <a:effectLst/>
                        </a:rPr>
                        <a:t>1800s Geography</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chemeClr val="tx1"/>
                          </a:solidFill>
                          <a:effectLst/>
                        </a:rPr>
                        <a:t>4</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38658">
                <a:tc>
                  <a:txBody>
                    <a:bodyPr/>
                    <a:lstStyle/>
                    <a:p>
                      <a:pPr rtl="0" fontAlgn="b"/>
                      <a:r>
                        <a:rPr lang="en-US" sz="2400" dirty="0">
                          <a:solidFill>
                            <a:schemeClr val="tx1"/>
                          </a:solidFill>
                          <a:effectLst/>
                        </a:rPr>
                        <a:t>1800 </a:t>
                      </a:r>
                      <a:r>
                        <a:rPr lang="en-US" sz="2400" dirty="0" smtClean="0">
                          <a:solidFill>
                            <a:schemeClr val="tx1"/>
                          </a:solidFill>
                          <a:effectLst/>
                        </a:rPr>
                        <a:t>Foreign </a:t>
                      </a:r>
                      <a:r>
                        <a:rPr lang="en-US" sz="2400" dirty="0">
                          <a:solidFill>
                            <a:schemeClr val="tx1"/>
                          </a:solidFill>
                          <a:effectLst/>
                        </a:rPr>
                        <a:t>Policy</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tx1"/>
                          </a:solidFill>
                          <a:effectLst/>
                        </a:rPr>
                        <a:t>2</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35192">
                <a:tc>
                  <a:txBody>
                    <a:bodyPr/>
                    <a:lstStyle/>
                    <a:p>
                      <a:pPr rtl="0" fontAlgn="b"/>
                      <a:r>
                        <a:rPr lang="en-US" sz="2400" dirty="0">
                          <a:solidFill>
                            <a:schemeClr val="tx1"/>
                          </a:solidFill>
                          <a:effectLst/>
                        </a:rPr>
                        <a:t>Innovation</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chemeClr val="tx1"/>
                          </a:solidFill>
                          <a:effectLst/>
                        </a:rPr>
                        <a:t>1</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38658">
                <a:tc>
                  <a:txBody>
                    <a:bodyPr/>
                    <a:lstStyle/>
                    <a:p>
                      <a:pPr rtl="0" fontAlgn="b"/>
                      <a:r>
                        <a:rPr lang="en-US" sz="2400" dirty="0">
                          <a:solidFill>
                            <a:schemeClr val="tx1"/>
                          </a:solidFill>
                          <a:effectLst/>
                        </a:rPr>
                        <a:t>1800s Economics</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a:solidFill>
                            <a:schemeClr val="tx1"/>
                          </a:solidFill>
                          <a:effectLst/>
                        </a:rPr>
                        <a:t>4</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35192">
                <a:tc>
                  <a:txBody>
                    <a:bodyPr/>
                    <a:lstStyle/>
                    <a:p>
                      <a:pPr rtl="0" fontAlgn="b"/>
                      <a:r>
                        <a:rPr lang="en-US" sz="2400" dirty="0">
                          <a:solidFill>
                            <a:schemeClr val="tx1"/>
                          </a:solidFill>
                          <a:effectLst/>
                        </a:rPr>
                        <a:t>President Jackson</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tx1"/>
                          </a:solidFill>
                          <a:effectLst/>
                        </a:rPr>
                        <a:t>3</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38658">
                <a:tc>
                  <a:txBody>
                    <a:bodyPr/>
                    <a:lstStyle/>
                    <a:p>
                      <a:pPr rtl="0" fontAlgn="b"/>
                      <a:r>
                        <a:rPr lang="en-US" sz="2400" dirty="0">
                          <a:solidFill>
                            <a:schemeClr val="tx1"/>
                          </a:solidFill>
                          <a:effectLst/>
                        </a:rPr>
                        <a:t>Marbury V. Madison</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tx1"/>
                          </a:solidFill>
                          <a:effectLst/>
                        </a:rPr>
                        <a:t>1</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35192">
                <a:tc>
                  <a:txBody>
                    <a:bodyPr/>
                    <a:lstStyle/>
                    <a:p>
                      <a:pPr rtl="0" fontAlgn="b"/>
                      <a:r>
                        <a:rPr lang="en-US" sz="2400" dirty="0">
                          <a:solidFill>
                            <a:schemeClr val="tx1"/>
                          </a:solidFill>
                          <a:effectLst/>
                        </a:rPr>
                        <a:t>States' Rights</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2400" dirty="0">
                          <a:solidFill>
                            <a:schemeClr val="tx1"/>
                          </a:solidFill>
                          <a:effectLst/>
                        </a:rPr>
                        <a:t>1</a:t>
                      </a:r>
                    </a:p>
                  </a:txBody>
                  <a:tcPr marL="15966" marR="15966" marT="10644" marB="1064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
        <p:nvSpPr>
          <p:cNvPr id="7" name="TextBox 6"/>
          <p:cNvSpPr txBox="1"/>
          <p:nvPr/>
        </p:nvSpPr>
        <p:spPr>
          <a:xfrm>
            <a:off x="395785" y="66159"/>
            <a:ext cx="3828292" cy="584775"/>
          </a:xfrm>
          <a:prstGeom prst="rect">
            <a:avLst/>
          </a:prstGeom>
          <a:noFill/>
        </p:spPr>
        <p:txBody>
          <a:bodyPr wrap="none" rtlCol="0">
            <a:spAutoFit/>
          </a:bodyPr>
          <a:lstStyle/>
          <a:p>
            <a:r>
              <a:rPr lang="en-US" sz="3200" b="1" dirty="0" smtClean="0"/>
              <a:t>Benchmark wed 10/8</a:t>
            </a:r>
            <a:endParaRPr lang="en-US" sz="3200" b="1" dirty="0"/>
          </a:p>
        </p:txBody>
      </p:sp>
    </p:spTree>
    <p:extLst>
      <p:ext uri="{BB962C8B-B14F-4D97-AF65-F5344CB8AC3E}">
        <p14:creationId xmlns:p14="http://schemas.microsoft.com/office/powerpoint/2010/main" val="545791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Benchmark #1 (Unit 1-2 topics)</a:t>
            </a:r>
            <a:endParaRPr lang="en-US" b="1" dirty="0"/>
          </a:p>
        </p:txBody>
      </p:sp>
      <p:sp>
        <p:nvSpPr>
          <p:cNvPr id="5" name="Content Placeholder 4"/>
          <p:cNvSpPr>
            <a:spLocks noGrp="1"/>
          </p:cNvSpPr>
          <p:nvPr>
            <p:ph sz="half" idx="1"/>
          </p:nvPr>
        </p:nvSpPr>
        <p:spPr>
          <a:xfrm>
            <a:off x="0" y="1875747"/>
            <a:ext cx="4495800" cy="3853713"/>
          </a:xfrm>
        </p:spPr>
        <p:txBody>
          <a:bodyPr>
            <a:normAutofit fontScale="92500" lnSpcReduction="20000"/>
          </a:bodyPr>
          <a:lstStyle/>
          <a:p>
            <a:r>
              <a:rPr lang="en-US" dirty="0" smtClean="0"/>
              <a:t>Proclamation line</a:t>
            </a:r>
          </a:p>
          <a:p>
            <a:r>
              <a:rPr lang="en-US" dirty="0" smtClean="0"/>
              <a:t>Columbian Exchange</a:t>
            </a:r>
          </a:p>
          <a:p>
            <a:r>
              <a:rPr lang="en-US" dirty="0" smtClean="0"/>
              <a:t>French &amp; Indian War Result</a:t>
            </a:r>
          </a:p>
          <a:p>
            <a:r>
              <a:rPr lang="en-US" dirty="0" smtClean="0"/>
              <a:t>North and South Geography</a:t>
            </a:r>
          </a:p>
          <a:p>
            <a:r>
              <a:rPr lang="en-US" dirty="0" smtClean="0"/>
              <a:t>Mercantilism</a:t>
            </a:r>
          </a:p>
          <a:p>
            <a:r>
              <a:rPr lang="en-US" dirty="0" smtClean="0"/>
              <a:t>House of Burgesses = Representative Gov’t</a:t>
            </a:r>
          </a:p>
          <a:p>
            <a:r>
              <a:rPr lang="en-US" dirty="0" smtClean="0"/>
              <a:t>What does a representative gov’t do?</a:t>
            </a:r>
          </a:p>
          <a:p>
            <a:r>
              <a:rPr lang="en-US" dirty="0" smtClean="0"/>
              <a:t>Navigation Acts</a:t>
            </a:r>
          </a:p>
          <a:p>
            <a:endParaRPr lang="en-US" dirty="0" smtClean="0"/>
          </a:p>
          <a:p>
            <a:endParaRPr lang="en-US" dirty="0"/>
          </a:p>
        </p:txBody>
      </p:sp>
      <p:sp>
        <p:nvSpPr>
          <p:cNvPr id="6" name="Content Placeholder 5"/>
          <p:cNvSpPr>
            <a:spLocks noGrp="1"/>
          </p:cNvSpPr>
          <p:nvPr>
            <p:ph sz="half" idx="2"/>
          </p:nvPr>
        </p:nvSpPr>
        <p:spPr>
          <a:xfrm>
            <a:off x="4495800" y="1875747"/>
            <a:ext cx="4311098" cy="3900659"/>
          </a:xfrm>
        </p:spPr>
        <p:txBody>
          <a:bodyPr>
            <a:normAutofit fontScale="92500" lnSpcReduction="20000"/>
          </a:bodyPr>
          <a:lstStyle/>
          <a:p>
            <a:r>
              <a:rPr lang="en-US" dirty="0"/>
              <a:t>Who migrates</a:t>
            </a:r>
            <a:r>
              <a:rPr lang="en-US" dirty="0" smtClean="0"/>
              <a:t>?</a:t>
            </a:r>
          </a:p>
          <a:p>
            <a:r>
              <a:rPr lang="en-US" dirty="0" smtClean="0"/>
              <a:t>Boston Tea Party</a:t>
            </a:r>
          </a:p>
          <a:p>
            <a:r>
              <a:rPr lang="en-US" dirty="0" smtClean="0"/>
              <a:t>Britain could not control the colonists</a:t>
            </a:r>
          </a:p>
          <a:p>
            <a:r>
              <a:rPr lang="en-US" dirty="0" smtClean="0"/>
              <a:t>Consent of the Governed</a:t>
            </a:r>
          </a:p>
          <a:p>
            <a:r>
              <a:rPr lang="en-US" dirty="0" smtClean="0"/>
              <a:t>Endowed by their creator</a:t>
            </a:r>
          </a:p>
          <a:p>
            <a:r>
              <a:rPr lang="en-US" dirty="0" smtClean="0"/>
              <a:t>All men are created equal</a:t>
            </a:r>
          </a:p>
          <a:p>
            <a:r>
              <a:rPr lang="en-US" dirty="0" smtClean="0"/>
              <a:t>Declare independence</a:t>
            </a:r>
          </a:p>
          <a:p>
            <a:r>
              <a:rPr lang="en-US" dirty="0" smtClean="0"/>
              <a:t>7/4/1776</a:t>
            </a:r>
          </a:p>
          <a:p>
            <a:endParaRPr lang="en-US" dirty="0"/>
          </a:p>
        </p:txBody>
      </p:sp>
    </p:spTree>
    <p:extLst>
      <p:ext uri="{BB962C8B-B14F-4D97-AF65-F5344CB8AC3E}">
        <p14:creationId xmlns:p14="http://schemas.microsoft.com/office/powerpoint/2010/main" val="82341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5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fade">
                                      <p:cBhvr>
                                        <p:cTn id="47" dur="5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fade">
                                      <p:cBhvr>
                                        <p:cTn id="52" dur="5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fade">
                                      <p:cBhvr>
                                        <p:cTn id="57" dur="5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6">
                                            <p:txEl>
                                              <p:pRg st="4" end="4"/>
                                            </p:txEl>
                                          </p:spTgt>
                                        </p:tgtEl>
                                        <p:attrNameLst>
                                          <p:attrName>style.visibility</p:attrName>
                                        </p:attrNameLst>
                                      </p:cBhvr>
                                      <p:to>
                                        <p:strVal val="visible"/>
                                      </p:to>
                                    </p:set>
                                    <p:animEffect transition="in" filter="fade">
                                      <p:cBhvr>
                                        <p:cTn id="62" dur="500"/>
                                        <p:tgtEl>
                                          <p:spTgt spid="6">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6">
                                            <p:txEl>
                                              <p:pRg st="5" end="5"/>
                                            </p:txEl>
                                          </p:spTgt>
                                        </p:tgtEl>
                                        <p:attrNameLst>
                                          <p:attrName>style.visibility</p:attrName>
                                        </p:attrNameLst>
                                      </p:cBhvr>
                                      <p:to>
                                        <p:strVal val="visible"/>
                                      </p:to>
                                    </p:set>
                                    <p:animEffect transition="in" filter="fade">
                                      <p:cBhvr>
                                        <p:cTn id="67" dur="500"/>
                                        <p:tgtEl>
                                          <p:spTgt spid="6">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6">
                                            <p:txEl>
                                              <p:pRg st="6" end="6"/>
                                            </p:txEl>
                                          </p:spTgt>
                                        </p:tgtEl>
                                        <p:attrNameLst>
                                          <p:attrName>style.visibility</p:attrName>
                                        </p:attrNameLst>
                                      </p:cBhvr>
                                      <p:to>
                                        <p:strVal val="visible"/>
                                      </p:to>
                                    </p:set>
                                    <p:animEffect transition="in" filter="fade">
                                      <p:cBhvr>
                                        <p:cTn id="72" dur="500"/>
                                        <p:tgtEl>
                                          <p:spTgt spid="6">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6">
                                            <p:txEl>
                                              <p:pRg st="7" end="7"/>
                                            </p:txEl>
                                          </p:spTgt>
                                        </p:tgtEl>
                                        <p:attrNameLst>
                                          <p:attrName>style.visibility</p:attrName>
                                        </p:attrNameLst>
                                      </p:cBhvr>
                                      <p:to>
                                        <p:strVal val="visible"/>
                                      </p:to>
                                    </p:set>
                                    <p:animEffect transition="in" filter="fade">
                                      <p:cBhvr>
                                        <p:cTn id="7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Declaration of Independence</a:t>
            </a:r>
            <a:endParaRPr lang="en-US" b="1" dirty="0"/>
          </a:p>
        </p:txBody>
      </p:sp>
      <p:sp>
        <p:nvSpPr>
          <p:cNvPr id="6" name="Content Placeholder 5"/>
          <p:cNvSpPr>
            <a:spLocks noGrp="1"/>
          </p:cNvSpPr>
          <p:nvPr>
            <p:ph idx="1"/>
          </p:nvPr>
        </p:nvSpPr>
        <p:spPr/>
        <p:txBody>
          <a:bodyPr>
            <a:normAutofit/>
          </a:bodyPr>
          <a:lstStyle/>
          <a:p>
            <a:r>
              <a:rPr lang="en-US" sz="3600" i="1" dirty="0" smtClean="0"/>
              <a:t>“Consent </a:t>
            </a:r>
            <a:r>
              <a:rPr lang="en-US" sz="3600" i="1" dirty="0"/>
              <a:t>of the </a:t>
            </a:r>
            <a:r>
              <a:rPr lang="en-US" sz="3600" i="1" dirty="0" smtClean="0"/>
              <a:t>Governed”</a:t>
            </a:r>
            <a:endParaRPr lang="en-US" sz="3600" i="1" dirty="0"/>
          </a:p>
          <a:p>
            <a:r>
              <a:rPr lang="en-US" sz="3600" i="1" dirty="0" smtClean="0"/>
              <a:t>“Endowed </a:t>
            </a:r>
            <a:r>
              <a:rPr lang="en-US" sz="3600" i="1" dirty="0"/>
              <a:t>by their </a:t>
            </a:r>
            <a:r>
              <a:rPr lang="en-US" sz="3600" i="1" dirty="0" smtClean="0"/>
              <a:t>creator”</a:t>
            </a:r>
            <a:endParaRPr lang="en-US" sz="3600" i="1" dirty="0"/>
          </a:p>
          <a:p>
            <a:r>
              <a:rPr lang="en-US" sz="3600" i="1" dirty="0" smtClean="0"/>
              <a:t>“All </a:t>
            </a:r>
            <a:r>
              <a:rPr lang="en-US" sz="3600" i="1" dirty="0"/>
              <a:t>men are created </a:t>
            </a:r>
            <a:r>
              <a:rPr lang="en-US" sz="3600" i="1" dirty="0" smtClean="0"/>
              <a:t>equal”</a:t>
            </a:r>
            <a:endParaRPr lang="en-US" sz="3600" i="1" dirty="0"/>
          </a:p>
          <a:p>
            <a:r>
              <a:rPr lang="en-US" sz="3600" i="1" dirty="0" smtClean="0"/>
              <a:t>“Declare independence”</a:t>
            </a:r>
            <a:endParaRPr lang="en-US" sz="3600" i="1" dirty="0"/>
          </a:p>
          <a:p>
            <a:r>
              <a:rPr lang="en-US" sz="3600" dirty="0"/>
              <a:t>7/4/1776</a:t>
            </a:r>
          </a:p>
          <a:p>
            <a:endParaRPr lang="en-US" sz="3600" dirty="0"/>
          </a:p>
        </p:txBody>
      </p:sp>
      <p:pic>
        <p:nvPicPr>
          <p:cNvPr id="1026" name="Picture 2" descr="http://www.edvoices.com/wp-content/uploads/2010/10/declarat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305655"/>
            <a:ext cx="3048000" cy="3552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404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Declaration of Independence</a:t>
            </a:r>
            <a:endParaRPr lang="en-US" b="1" dirty="0"/>
          </a:p>
        </p:txBody>
      </p:sp>
      <p:sp>
        <p:nvSpPr>
          <p:cNvPr id="6" name="Content Placeholder 5"/>
          <p:cNvSpPr>
            <a:spLocks noGrp="1"/>
          </p:cNvSpPr>
          <p:nvPr>
            <p:ph idx="1"/>
          </p:nvPr>
        </p:nvSpPr>
        <p:spPr>
          <a:xfrm>
            <a:off x="183173" y="1536598"/>
            <a:ext cx="7886700" cy="4351338"/>
          </a:xfrm>
        </p:spPr>
        <p:txBody>
          <a:bodyPr>
            <a:normAutofit fontScale="92500" lnSpcReduction="20000"/>
          </a:bodyPr>
          <a:lstStyle/>
          <a:p>
            <a:pPr marL="0" indent="0">
              <a:buNone/>
            </a:pPr>
            <a:r>
              <a:rPr lang="en-US" sz="3600" i="1" dirty="0"/>
              <a:t>We hold these truths to be self-evident, that </a:t>
            </a:r>
            <a:r>
              <a:rPr lang="en-US" sz="3600" i="1" dirty="0">
                <a:solidFill>
                  <a:srgbClr val="0000FF"/>
                </a:solidFill>
              </a:rPr>
              <a:t>all men are created equal</a:t>
            </a:r>
            <a:r>
              <a:rPr lang="en-US" sz="3600" i="1" dirty="0"/>
              <a:t>, that they are </a:t>
            </a:r>
            <a:r>
              <a:rPr lang="en-US" sz="3600" i="1" dirty="0">
                <a:solidFill>
                  <a:srgbClr val="0000FF"/>
                </a:solidFill>
              </a:rPr>
              <a:t>endowed by their Creator </a:t>
            </a:r>
            <a:r>
              <a:rPr lang="en-US" sz="3600" i="1" dirty="0"/>
              <a:t>with certain </a:t>
            </a:r>
            <a:r>
              <a:rPr lang="en-US" sz="3600" i="1" dirty="0">
                <a:solidFill>
                  <a:srgbClr val="0000FF"/>
                </a:solidFill>
              </a:rPr>
              <a:t>unalienable Rights</a:t>
            </a:r>
            <a:r>
              <a:rPr lang="en-US" sz="3600" i="1" dirty="0"/>
              <a:t>, that among these are Life, Liberty and the pursuit of Happiness.--That to secure these rights, Governments are instituted among Men, deriving their just powers from the </a:t>
            </a:r>
            <a:r>
              <a:rPr lang="en-US" sz="3600" i="1" dirty="0">
                <a:solidFill>
                  <a:srgbClr val="0000FF"/>
                </a:solidFill>
              </a:rPr>
              <a:t>consent of the governed</a:t>
            </a:r>
            <a:r>
              <a:rPr lang="en-US" sz="3600" i="1" dirty="0"/>
              <a:t>, --That whenever any Form of Government becomes destructive of these ends, it is the Right of the People to alter or to abolish it</a:t>
            </a:r>
            <a:endParaRPr lang="en-US" sz="3600" i="1" dirty="0"/>
          </a:p>
        </p:txBody>
      </p:sp>
      <p:pic>
        <p:nvPicPr>
          <p:cNvPr id="1026" name="Picture 2" descr="http://www.edvoices.com/wp-content/uploads/2010/10/declaration.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9322" y="4917873"/>
            <a:ext cx="1664677" cy="194012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76799" y="1382780"/>
            <a:ext cx="4267200" cy="2554545"/>
          </a:xfrm>
          <a:prstGeom prst="rect">
            <a:avLst/>
          </a:prstGeom>
          <a:solidFill>
            <a:srgbClr val="FFFF00"/>
          </a:solidFill>
        </p:spPr>
        <p:txBody>
          <a:bodyPr wrap="square" rtlCol="0">
            <a:spAutoFit/>
          </a:bodyPr>
          <a:lstStyle/>
          <a:p>
            <a:r>
              <a:rPr lang="en-US" sz="2000" b="1" dirty="0" smtClean="0"/>
              <a:t>In America everyone is equal except…</a:t>
            </a:r>
          </a:p>
          <a:p>
            <a:pPr marL="285750" indent="-285750">
              <a:buFont typeface="Arial" panose="020B0604020202020204" pitchFamily="34" charset="0"/>
              <a:buChar char="•"/>
            </a:pPr>
            <a:r>
              <a:rPr lang="en-US" sz="2000" dirty="0" smtClean="0"/>
              <a:t>The poor</a:t>
            </a:r>
          </a:p>
          <a:p>
            <a:pPr marL="285750" indent="-285750">
              <a:buFont typeface="Arial" panose="020B0604020202020204" pitchFamily="34" charset="0"/>
              <a:buChar char="•"/>
            </a:pPr>
            <a:r>
              <a:rPr lang="en-US" sz="2000" dirty="0" smtClean="0"/>
              <a:t>African-Americans</a:t>
            </a:r>
          </a:p>
          <a:p>
            <a:pPr marL="285750" indent="-285750">
              <a:buFont typeface="Arial" panose="020B0604020202020204" pitchFamily="34" charset="0"/>
              <a:buChar char="•"/>
            </a:pPr>
            <a:r>
              <a:rPr lang="en-US" sz="2000" dirty="0" smtClean="0"/>
              <a:t>Women</a:t>
            </a:r>
          </a:p>
          <a:p>
            <a:pPr marL="285750" indent="-285750">
              <a:buFont typeface="Arial" panose="020B0604020202020204" pitchFamily="34" charset="0"/>
              <a:buChar char="•"/>
            </a:pPr>
            <a:r>
              <a:rPr lang="en-US" sz="2000" dirty="0" smtClean="0"/>
              <a:t>American Indians</a:t>
            </a:r>
          </a:p>
          <a:p>
            <a:pPr marL="742950" lvl="1" indent="-285750">
              <a:buFont typeface="Arial" panose="020B0604020202020204" pitchFamily="34" charset="0"/>
              <a:buChar char="•"/>
            </a:pPr>
            <a:r>
              <a:rPr lang="en-US" sz="2000" dirty="0" smtClean="0"/>
              <a:t>Today we are very close to this statement</a:t>
            </a:r>
          </a:p>
          <a:p>
            <a:pPr marL="742950" lvl="1" indent="-285750">
              <a:buFont typeface="Arial" panose="020B0604020202020204" pitchFamily="34" charset="0"/>
              <a:buChar char="•"/>
            </a:pPr>
            <a:r>
              <a:rPr lang="en-US" sz="2000" dirty="0" smtClean="0"/>
              <a:t>Then – not so much</a:t>
            </a:r>
          </a:p>
        </p:txBody>
      </p:sp>
      <p:sp>
        <p:nvSpPr>
          <p:cNvPr id="7" name="TextBox 6"/>
          <p:cNvSpPr txBox="1"/>
          <p:nvPr/>
        </p:nvSpPr>
        <p:spPr>
          <a:xfrm>
            <a:off x="222740" y="3429493"/>
            <a:ext cx="4267200" cy="1015663"/>
          </a:xfrm>
          <a:prstGeom prst="rect">
            <a:avLst/>
          </a:prstGeom>
          <a:solidFill>
            <a:srgbClr val="FFFF00"/>
          </a:solidFill>
        </p:spPr>
        <p:txBody>
          <a:bodyPr wrap="square" rtlCol="0">
            <a:spAutoFit/>
          </a:bodyPr>
          <a:lstStyle/>
          <a:p>
            <a:r>
              <a:rPr lang="en-US" sz="2000" b="1" dirty="0" smtClean="0"/>
              <a:t>Who gave you rights?</a:t>
            </a:r>
            <a:endParaRPr lang="en-US" sz="2000" dirty="0" smtClean="0"/>
          </a:p>
          <a:p>
            <a:pPr marL="342900" indent="-342900">
              <a:buFont typeface="Arial" panose="020B0604020202020204" pitchFamily="34" charset="0"/>
              <a:buChar char="•"/>
            </a:pPr>
            <a:r>
              <a:rPr lang="en-US" sz="2000" dirty="0" smtClean="0"/>
              <a:t>God gave you rights when you were born – not the gov’t, or the king</a:t>
            </a:r>
          </a:p>
        </p:txBody>
      </p:sp>
      <p:sp>
        <p:nvSpPr>
          <p:cNvPr id="8" name="TextBox 7"/>
          <p:cNvSpPr txBox="1"/>
          <p:nvPr/>
        </p:nvSpPr>
        <p:spPr>
          <a:xfrm>
            <a:off x="2743198" y="5504477"/>
            <a:ext cx="4618893" cy="1323439"/>
          </a:xfrm>
          <a:prstGeom prst="rect">
            <a:avLst/>
          </a:prstGeom>
          <a:solidFill>
            <a:srgbClr val="FFFF00"/>
          </a:solidFill>
        </p:spPr>
        <p:txBody>
          <a:bodyPr wrap="square" rtlCol="0">
            <a:spAutoFit/>
          </a:bodyPr>
          <a:lstStyle/>
          <a:p>
            <a:r>
              <a:rPr lang="en-US" sz="2000" b="1" dirty="0" smtClean="0"/>
              <a:t>Where does gov’t power come from?</a:t>
            </a:r>
            <a:endParaRPr lang="en-US" sz="2000" dirty="0" smtClean="0"/>
          </a:p>
          <a:p>
            <a:pPr marL="342900" indent="-342900">
              <a:buFont typeface="Arial" panose="020B0604020202020204" pitchFamily="34" charset="0"/>
              <a:buChar char="•"/>
            </a:pPr>
            <a:r>
              <a:rPr lang="en-US" sz="2000" dirty="0" smtClean="0"/>
              <a:t>The </a:t>
            </a:r>
            <a:r>
              <a:rPr lang="en-US" sz="2000" b="1" i="1" dirty="0" smtClean="0"/>
              <a:t>governed </a:t>
            </a:r>
            <a:r>
              <a:rPr lang="en-US" sz="2000" dirty="0" smtClean="0"/>
              <a:t>– or the PEOPLE. We give our </a:t>
            </a:r>
            <a:r>
              <a:rPr lang="en-US" sz="2000" b="1" i="1" dirty="0" smtClean="0"/>
              <a:t>consent</a:t>
            </a:r>
            <a:r>
              <a:rPr lang="en-US" sz="2000" dirty="0" smtClean="0"/>
              <a:t> – or permission for the government to rule.</a:t>
            </a:r>
          </a:p>
        </p:txBody>
      </p:sp>
    </p:spTree>
    <p:extLst>
      <p:ext uri="{BB962C8B-B14F-4D97-AF65-F5344CB8AC3E}">
        <p14:creationId xmlns:p14="http://schemas.microsoft.com/office/powerpoint/2010/main" val="317131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2"/>
                                        </p:tgtEl>
                                        <p:attrNameLst>
                                          <p:attrName>ppt_x</p:attrName>
                                        </p:attrNameLst>
                                      </p:cBhvr>
                                      <p:tavLst>
                                        <p:tav tm="0">
                                          <p:val>
                                            <p:strVal val="ppt_x"/>
                                          </p:val>
                                        </p:tav>
                                        <p:tav tm="100000">
                                          <p:val>
                                            <p:strVal val="ppt_x"/>
                                          </p:val>
                                        </p:tav>
                                      </p:tavLst>
                                    </p:anim>
                                    <p:anim calcmode="lin" valueType="num">
                                      <p:cBhvr additive="base">
                                        <p:cTn id="13" dur="500"/>
                                        <p:tgtEl>
                                          <p:spTgt spid="2"/>
                                        </p:tgtEl>
                                        <p:attrNameLst>
                                          <p:attrName>ppt_y</p:attrName>
                                        </p:attrNameLst>
                                      </p:cBhvr>
                                      <p:tavLst>
                                        <p:tav tm="0">
                                          <p:val>
                                            <p:strVal val="ppt_y"/>
                                          </p:val>
                                        </p:tav>
                                        <p:tav tm="100000">
                                          <p:val>
                                            <p:strVal val="1+ppt_h/2"/>
                                          </p:val>
                                        </p:tav>
                                      </p:tavLst>
                                    </p:anim>
                                    <p:set>
                                      <p:cBhvr>
                                        <p:cTn id="14" dur="1" fill="hold">
                                          <p:stCondLst>
                                            <p:cond delay="499"/>
                                          </p:stCondLst>
                                        </p:cTn>
                                        <p:tgtEl>
                                          <p:spTgt spid="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8"/>
                                        </p:tgtEl>
                                        <p:attrNameLst>
                                          <p:attrName>ppt_x</p:attrName>
                                        </p:attrNameLst>
                                      </p:cBhvr>
                                      <p:tavLst>
                                        <p:tav tm="0">
                                          <p:val>
                                            <p:strVal val="ppt_x"/>
                                          </p:val>
                                        </p:tav>
                                        <p:tav tm="100000">
                                          <p:val>
                                            <p:strVal val="ppt_x"/>
                                          </p:val>
                                        </p:tav>
                                      </p:tavLst>
                                    </p:anim>
                                    <p:anim calcmode="lin" valueType="num">
                                      <p:cBhvr additive="base">
                                        <p:cTn id="37" dur="500"/>
                                        <p:tgtEl>
                                          <p:spTgt spid="8"/>
                                        </p:tgtEl>
                                        <p:attrNameLst>
                                          <p:attrName>ppt_y</p:attrName>
                                        </p:attrNameLst>
                                      </p:cBhvr>
                                      <p:tavLst>
                                        <p:tav tm="0">
                                          <p:val>
                                            <p:strVal val="ppt_y"/>
                                          </p:val>
                                        </p:tav>
                                        <p:tav tm="100000">
                                          <p:val>
                                            <p:strVal val="1+ppt_h/2"/>
                                          </p:val>
                                        </p:tav>
                                      </p:tavLst>
                                    </p:anim>
                                    <p:set>
                                      <p:cBhvr>
                                        <p:cTn id="3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7" grpId="0" animBg="1"/>
      <p:bldP spid="7" grpId="1" animBg="1"/>
      <p:bldP spid="8" grpId="0" animBg="1"/>
      <p:bldP spid="8"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41700" y="326034"/>
            <a:ext cx="8645100" cy="3378458"/>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2400" dirty="0"/>
              <a:t>1620 – The Mayflower sailed from Plymouth, England, with 120 Pilgrims on board</a:t>
            </a:r>
          </a:p>
          <a:p>
            <a:pPr lvl="0" rtl="0">
              <a:spcBef>
                <a:spcPts val="0"/>
              </a:spcBef>
              <a:buClr>
                <a:schemeClr val="dk1"/>
              </a:buClr>
              <a:buSzPct val="61111"/>
              <a:buFont typeface="Arial"/>
              <a:buNone/>
            </a:pPr>
            <a:r>
              <a:rPr lang="en" sz="2400" dirty="0"/>
              <a:t>1628 – Puritans arrived in Salem and establish the Massachusetts Bay Colony</a:t>
            </a:r>
          </a:p>
          <a:p>
            <a:pPr lvl="0" rtl="0">
              <a:spcBef>
                <a:spcPts val="0"/>
              </a:spcBef>
              <a:buClr>
                <a:schemeClr val="dk1"/>
              </a:buClr>
              <a:buSzPct val="61111"/>
              <a:buFont typeface="Arial"/>
              <a:buNone/>
            </a:pPr>
            <a:r>
              <a:rPr lang="en" sz="2400" dirty="0"/>
              <a:t>1634 – Catholics traveled to Maryland on the ships Dove and Ark</a:t>
            </a:r>
          </a:p>
          <a:p>
            <a:pPr lvl="0" rtl="0">
              <a:spcBef>
                <a:spcPts val="0"/>
              </a:spcBef>
              <a:buClr>
                <a:schemeClr val="dk1"/>
              </a:buClr>
              <a:buSzPct val="61111"/>
              <a:buFont typeface="Arial"/>
              <a:buNone/>
            </a:pPr>
            <a:r>
              <a:rPr lang="en" sz="2400" dirty="0"/>
              <a:t>1682 – William Penn, a Quaker, established the colony of Pennsylvania</a:t>
            </a:r>
          </a:p>
          <a:p>
            <a:pPr lvl="0" rtl="0">
              <a:spcBef>
                <a:spcPts val="0"/>
              </a:spcBef>
              <a:buClr>
                <a:schemeClr val="dk1"/>
              </a:buClr>
              <a:buSzPct val="61111"/>
              <a:buFont typeface="Arial"/>
              <a:buNone/>
            </a:pPr>
            <a:r>
              <a:rPr lang="en" sz="2400" dirty="0"/>
              <a:t>1683 – Thirteen German Mennonite families settled in Pennsylvania</a:t>
            </a:r>
          </a:p>
          <a:p>
            <a:pPr lvl="0" rtl="0">
              <a:spcBef>
                <a:spcPts val="0"/>
              </a:spcBef>
              <a:buClr>
                <a:schemeClr val="dk1"/>
              </a:buClr>
              <a:buSzPct val="61111"/>
              <a:buFont typeface="Arial"/>
              <a:buNone/>
            </a:pPr>
            <a:r>
              <a:rPr lang="en" sz="2400" dirty="0"/>
              <a:t>1737 – Twenty-one Amish families traveled from the Netherlands to Philadelphia</a:t>
            </a:r>
          </a:p>
          <a:p>
            <a:pPr lvl="0" rtl="0">
              <a:spcBef>
                <a:spcPts val="0"/>
              </a:spcBef>
              <a:buClr>
                <a:schemeClr val="dk1"/>
              </a:buClr>
              <a:buSzPct val="61111"/>
              <a:buFont typeface="Arial"/>
              <a:buNone/>
            </a:pPr>
            <a:r>
              <a:rPr lang="en" sz="2400" dirty="0"/>
              <a:t> </a:t>
            </a:r>
          </a:p>
          <a:p>
            <a:pPr>
              <a:spcBef>
                <a:spcPts val="0"/>
              </a:spcBef>
              <a:buNone/>
            </a:pPr>
            <a:endParaRPr sz="3600" dirty="0"/>
          </a:p>
        </p:txBody>
      </p:sp>
      <p:sp>
        <p:nvSpPr>
          <p:cNvPr id="30" name="Shape 30"/>
          <p:cNvSpPr txBox="1"/>
          <p:nvPr/>
        </p:nvSpPr>
        <p:spPr>
          <a:xfrm>
            <a:off x="87325" y="3807400"/>
            <a:ext cx="8645100" cy="609600"/>
          </a:xfrm>
          <a:prstGeom prst="rect">
            <a:avLst/>
          </a:prstGeom>
          <a:noFill/>
          <a:ln>
            <a:noFill/>
          </a:ln>
        </p:spPr>
        <p:txBody>
          <a:bodyPr lIns="91425" tIns="91425" rIns="91425" bIns="91425" anchor="t" anchorCtr="0">
            <a:noAutofit/>
          </a:bodyPr>
          <a:lstStyle/>
          <a:p>
            <a:pPr lvl="0" rtl="0">
              <a:spcBef>
                <a:spcPts val="600"/>
              </a:spcBef>
              <a:buClr>
                <a:schemeClr val="dk1"/>
              </a:buClr>
              <a:buSzPct val="68750"/>
              <a:buFont typeface="Arial"/>
              <a:buNone/>
            </a:pPr>
            <a:r>
              <a:rPr lang="en" dirty="0">
                <a:solidFill>
                  <a:schemeClr val="dk1"/>
                </a:solidFill>
              </a:rPr>
              <a:t>Which statement is best supported by this information?</a:t>
            </a:r>
          </a:p>
          <a:p>
            <a:pPr lvl="0" rtl="0">
              <a:spcBef>
                <a:spcPts val="600"/>
              </a:spcBef>
              <a:buClr>
                <a:schemeClr val="dk1"/>
              </a:buClr>
              <a:buSzPct val="68750"/>
              <a:buFont typeface="Arial"/>
              <a:buNone/>
            </a:pPr>
            <a:r>
              <a:rPr lang="en" dirty="0">
                <a:solidFill>
                  <a:schemeClr val="dk1"/>
                </a:solidFill>
              </a:rPr>
              <a:t>A.        	Most colonists who settled in America came because of religious reasons.</a:t>
            </a:r>
          </a:p>
          <a:p>
            <a:pPr lvl="0" rtl="0">
              <a:spcBef>
                <a:spcPts val="600"/>
              </a:spcBef>
              <a:buClr>
                <a:schemeClr val="dk1"/>
              </a:buClr>
              <a:buSzPct val="68750"/>
              <a:buFont typeface="Arial"/>
              <a:buNone/>
            </a:pPr>
            <a:r>
              <a:rPr lang="en" dirty="0">
                <a:solidFill>
                  <a:schemeClr val="dk1"/>
                </a:solidFill>
              </a:rPr>
              <a:t>B.        	Europeans facing religious persecution sought freedom in the American colonies.</a:t>
            </a:r>
          </a:p>
          <a:p>
            <a:pPr lvl="0" rtl="0">
              <a:spcBef>
                <a:spcPts val="600"/>
              </a:spcBef>
              <a:buClr>
                <a:schemeClr val="dk1"/>
              </a:buClr>
              <a:buSzPct val="68750"/>
              <a:buFont typeface="Arial"/>
              <a:buNone/>
            </a:pPr>
            <a:r>
              <a:rPr lang="en" dirty="0">
                <a:solidFill>
                  <a:schemeClr val="dk1"/>
                </a:solidFill>
              </a:rPr>
              <a:t>C.        	The American colonies succeeded only with the support of major religious groups.</a:t>
            </a:r>
          </a:p>
          <a:p>
            <a:pPr lvl="0" rtl="0">
              <a:spcBef>
                <a:spcPts val="600"/>
              </a:spcBef>
              <a:buClr>
                <a:schemeClr val="dk1"/>
              </a:buClr>
              <a:buSzPct val="68750"/>
              <a:buFont typeface="Arial"/>
              <a:buNone/>
            </a:pPr>
            <a:r>
              <a:rPr lang="en" dirty="0">
                <a:solidFill>
                  <a:schemeClr val="dk1"/>
                </a:solidFill>
              </a:rPr>
              <a:t>D.        	Religious toleration was commonly practiced throughout colonial American societies. </a:t>
            </a:r>
          </a:p>
        </p:txBody>
      </p:sp>
      <p:sp>
        <p:nvSpPr>
          <p:cNvPr id="31" name="Shape 31"/>
          <p:cNvSpPr/>
          <p:nvPr/>
        </p:nvSpPr>
        <p:spPr>
          <a:xfrm>
            <a:off x="0" y="4480667"/>
            <a:ext cx="576300" cy="609600"/>
          </a:xfrm>
          <a:prstGeom prst="sun">
            <a:avLst>
              <a:gd name="adj" fmla="val 25000"/>
            </a:avLst>
          </a:prstGeom>
          <a:solidFill>
            <a:srgbClr val="00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120379697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p:nvPr/>
        </p:nvSpPr>
        <p:spPr>
          <a:xfrm>
            <a:off x="0" y="0"/>
            <a:ext cx="9108000" cy="4000000"/>
          </a:xfrm>
          <a:prstGeom prst="rect">
            <a:avLst/>
          </a:prstGeom>
          <a:noFill/>
          <a:ln>
            <a:noFill/>
          </a:ln>
        </p:spPr>
        <p:txBody>
          <a:bodyPr lIns="91425" tIns="91425" rIns="91425" bIns="91425" anchor="ctr" anchorCtr="0">
            <a:noAutofit/>
          </a:bodyPr>
          <a:lstStyle/>
          <a:p>
            <a:pPr lvl="0" rtl="0">
              <a:spcBef>
                <a:spcPts val="0"/>
              </a:spcBef>
              <a:buNone/>
            </a:pPr>
            <a:r>
              <a:rPr lang="en" sz="2400" dirty="0"/>
              <a:t>The New England Colonies consisted of Connecticut, Rhode Island, Massachusetts, and New Hampshire. Colonists who settled in these colonies during the 1600s and1700s faced rocky soil and winter that were long and cold- conditions which kept farm sizes small. Much of the land was covered in forest, and the waters off the northern Atlantic coast were full of cod.</a:t>
            </a:r>
          </a:p>
          <a:p>
            <a:pPr lvl="0" rtl="0">
              <a:spcBef>
                <a:spcPts val="0"/>
              </a:spcBef>
              <a:buNone/>
            </a:pPr>
            <a:r>
              <a:rPr lang="en" sz="2400" dirty="0"/>
              <a:t> </a:t>
            </a:r>
          </a:p>
          <a:p>
            <a:pPr lvl="0" rtl="0">
              <a:spcBef>
                <a:spcPts val="0"/>
              </a:spcBef>
              <a:buNone/>
            </a:pPr>
            <a:r>
              <a:rPr lang="en" sz="2400" dirty="0"/>
              <a:t>What economic activity succeeded the most in New England because of the region’s environmental characteristics? </a:t>
            </a:r>
          </a:p>
        </p:txBody>
      </p:sp>
      <p:sp>
        <p:nvSpPr>
          <p:cNvPr id="37" name="Shape 37"/>
          <p:cNvSpPr txBox="1"/>
          <p:nvPr/>
        </p:nvSpPr>
        <p:spPr>
          <a:xfrm>
            <a:off x="0" y="4000000"/>
            <a:ext cx="9108000" cy="2858000"/>
          </a:xfrm>
          <a:prstGeom prst="rect">
            <a:avLst/>
          </a:prstGeom>
          <a:noFill/>
          <a:ln>
            <a:noFill/>
          </a:ln>
        </p:spPr>
        <p:txBody>
          <a:bodyPr lIns="91425" tIns="91425" rIns="91425" bIns="91425" anchor="ctr" anchorCtr="0">
            <a:noAutofit/>
          </a:bodyPr>
          <a:lstStyle/>
          <a:p>
            <a:pPr lvl="0" rtl="0">
              <a:spcBef>
                <a:spcPts val="0"/>
              </a:spcBef>
              <a:buNone/>
            </a:pPr>
            <a:r>
              <a:rPr lang="en" sz="2800" dirty="0"/>
              <a:t>A.        	coal mining</a:t>
            </a:r>
          </a:p>
          <a:p>
            <a:pPr lvl="0" rtl="0">
              <a:spcBef>
                <a:spcPts val="0"/>
              </a:spcBef>
              <a:buNone/>
            </a:pPr>
            <a:r>
              <a:rPr lang="en" sz="2800" dirty="0"/>
              <a:t>B.        	shipbuilding</a:t>
            </a:r>
          </a:p>
          <a:p>
            <a:pPr lvl="0" rtl="0">
              <a:spcBef>
                <a:spcPts val="0"/>
              </a:spcBef>
              <a:buNone/>
            </a:pPr>
            <a:r>
              <a:rPr lang="en" sz="2800" dirty="0"/>
              <a:t>C.        	cattle ranching</a:t>
            </a:r>
          </a:p>
          <a:p>
            <a:pPr lvl="0" rtl="0">
              <a:spcBef>
                <a:spcPts val="0"/>
              </a:spcBef>
              <a:buNone/>
            </a:pPr>
            <a:r>
              <a:rPr lang="en" sz="2800" dirty="0"/>
              <a:t>D.        	cash crop agriculture </a:t>
            </a:r>
          </a:p>
        </p:txBody>
      </p:sp>
      <p:sp>
        <p:nvSpPr>
          <p:cNvPr id="38" name="Shape 38"/>
          <p:cNvSpPr/>
          <p:nvPr/>
        </p:nvSpPr>
        <p:spPr>
          <a:xfrm>
            <a:off x="-122250" y="4936833"/>
            <a:ext cx="576300" cy="609600"/>
          </a:xfrm>
          <a:prstGeom prst="sun">
            <a:avLst>
              <a:gd name="adj" fmla="val 25000"/>
            </a:avLst>
          </a:prstGeom>
          <a:solidFill>
            <a:srgbClr val="0000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189899758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fade">
                                      <p:cBhvr>
                                        <p:cTn id="12"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TotalTime>
  <Words>492</Words>
  <Application>Microsoft Office PowerPoint</Application>
  <PresentationFormat>On-screen Show (4:3)</PresentationFormat>
  <Paragraphs>94</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Benchmark #1 (Unit 1-2 topics)</vt:lpstr>
      <vt:lpstr>Declaration of Independence</vt:lpstr>
      <vt:lpstr>Declaration of Independence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dc:title>
  <dc:creator>Pearce Dietrich</dc:creator>
  <cp:lastModifiedBy>Nate Greening</cp:lastModifiedBy>
  <cp:revision>8</cp:revision>
  <dcterms:created xsi:type="dcterms:W3CDTF">2014-10-08T09:53:49Z</dcterms:created>
  <dcterms:modified xsi:type="dcterms:W3CDTF">2014-10-08T11:54:23Z</dcterms:modified>
</cp:coreProperties>
</file>