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67" r:id="rId2"/>
    <p:sldId id="263" r:id="rId3"/>
    <p:sldId id="258" r:id="rId4"/>
    <p:sldId id="257" r:id="rId5"/>
    <p:sldId id="260" r:id="rId6"/>
    <p:sldId id="262" r:id="rId7"/>
    <p:sldId id="259" r:id="rId8"/>
    <p:sldId id="265" r:id="rId9"/>
    <p:sldId id="261" r:id="rId10"/>
    <p:sldId id="266" r:id="rId11"/>
    <p:sldId id="264" r:id="rId12"/>
    <p:sldId id="268" r:id="rId13"/>
    <p:sldId id="269" r:id="rId14"/>
    <p:sldId id="271" r:id="rId15"/>
    <p:sldId id="272" r:id="rId16"/>
    <p:sldId id="273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38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ADE90-3758-4D67-B3CF-E7B9F301958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1764-8AE4-4BA1-B1BC-815F1F3B6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7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12C6-235C-4908-8F84-CD20E9C456D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505A-CF34-401C-A23E-7FBD64329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0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12C6-235C-4908-8F84-CD20E9C456D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505A-CF34-401C-A23E-7FBD64329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1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12C6-235C-4908-8F84-CD20E9C456D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505A-CF34-401C-A23E-7FBD64329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5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12C6-235C-4908-8F84-CD20E9C456D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505A-CF34-401C-A23E-7FBD64329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6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12C6-235C-4908-8F84-CD20E9C456D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505A-CF34-401C-A23E-7FBD64329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5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12C6-235C-4908-8F84-CD20E9C456D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505A-CF34-401C-A23E-7FBD64329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0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12C6-235C-4908-8F84-CD20E9C456D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505A-CF34-401C-A23E-7FBD64329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5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12C6-235C-4908-8F84-CD20E9C456D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505A-CF34-401C-A23E-7FBD64329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9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12C6-235C-4908-8F84-CD20E9C456D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505A-CF34-401C-A23E-7FBD64329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3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12C6-235C-4908-8F84-CD20E9C456D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505A-CF34-401C-A23E-7FBD64329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0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12C6-235C-4908-8F84-CD20E9C456D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505A-CF34-401C-A23E-7FBD64329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6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812C6-235C-4908-8F84-CD20E9C456D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1505A-CF34-401C-A23E-7FBD64329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2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2400" b="1" dirty="0" smtClean="0"/>
              <a:t>Civics &amp; Government Review</a:t>
            </a:r>
          </a:p>
          <a:p>
            <a:pPr algn="r"/>
            <a:r>
              <a:rPr lang="en-US" sz="7100" b="1" dirty="0" smtClean="0"/>
              <a:t>Concepts</a:t>
            </a:r>
          </a:p>
          <a:p>
            <a:pPr algn="r"/>
            <a:r>
              <a:rPr lang="en-US" sz="7100" b="1" dirty="0" smtClean="0"/>
              <a:t>Documents</a:t>
            </a:r>
            <a:endParaRPr lang="en-US" sz="7100" b="1" dirty="0"/>
          </a:p>
        </p:txBody>
      </p:sp>
    </p:spTree>
    <p:extLst>
      <p:ext uri="{BB962C8B-B14F-4D97-AF65-F5344CB8AC3E}">
        <p14:creationId xmlns:p14="http://schemas.microsoft.com/office/powerpoint/2010/main" val="1548839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study of the physical features of the Earth and human interaction with the Earth.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55626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8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Study of Production and the Consumption of goods and services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44" y="3581400"/>
            <a:ext cx="397140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7656"/>
            <a:ext cx="2573721" cy="199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08" y="2662428"/>
            <a:ext cx="3328736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16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15400" cy="5745163"/>
          </a:xfrm>
        </p:spPr>
        <p:txBody>
          <a:bodyPr/>
          <a:lstStyle/>
          <a:p>
            <a:r>
              <a:rPr lang="en-US" sz="4000" dirty="0" smtClean="0"/>
              <a:t>NC is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400" b="1" dirty="0" smtClean="0"/>
              <a:t>Mecklenburg Resolves</a:t>
            </a:r>
          </a:p>
          <a:p>
            <a:pPr lvl="2"/>
            <a:r>
              <a:rPr lang="en-US" sz="3600" dirty="0" smtClean="0"/>
              <a:t>In ignoring the King (may 1775)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400" b="1" dirty="0" smtClean="0"/>
              <a:t>Halifax Resolves</a:t>
            </a:r>
          </a:p>
          <a:p>
            <a:pPr lvl="2"/>
            <a:r>
              <a:rPr lang="en-US" sz="3600" dirty="0" smtClean="0"/>
              <a:t>In declaring independence (</a:t>
            </a:r>
            <a:r>
              <a:rPr lang="en-US" sz="3600" dirty="0" err="1" smtClean="0"/>
              <a:t>april</a:t>
            </a:r>
            <a:r>
              <a:rPr lang="en-US" sz="3600" dirty="0" smtClean="0"/>
              <a:t> 1776)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584054"/>
            <a:ext cx="4876800" cy="325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1957" y="0"/>
            <a:ext cx="184204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documents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43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5745163"/>
          </a:xfrm>
        </p:spPr>
        <p:txBody>
          <a:bodyPr/>
          <a:lstStyle/>
          <a:p>
            <a:r>
              <a:rPr lang="en-US" sz="4000" b="1" dirty="0" smtClean="0"/>
              <a:t>Declaration of Independence</a:t>
            </a:r>
          </a:p>
          <a:p>
            <a:pPr lvl="1"/>
            <a:r>
              <a:rPr lang="en-US" sz="3600" dirty="0" smtClean="0"/>
              <a:t>Declares independence from England</a:t>
            </a:r>
          </a:p>
          <a:p>
            <a:pPr lvl="1"/>
            <a:r>
              <a:rPr lang="en-US" sz="3600" dirty="0" smtClean="0"/>
              <a:t>Unalienable Rights</a:t>
            </a:r>
          </a:p>
          <a:p>
            <a:pPr lvl="2"/>
            <a:r>
              <a:rPr lang="en-US" sz="3200" dirty="0" smtClean="0"/>
              <a:t>Life, Liberty, and the Pursuit of Happiness</a:t>
            </a:r>
          </a:p>
          <a:p>
            <a:pPr lvl="1"/>
            <a:r>
              <a:rPr lang="en-US" sz="3600" dirty="0" smtClean="0"/>
              <a:t>Grievances</a:t>
            </a:r>
          </a:p>
          <a:p>
            <a:pPr lvl="1"/>
            <a:r>
              <a:rPr lang="en-US" sz="3600" dirty="0" smtClean="0"/>
              <a:t>“All men are created equal”</a:t>
            </a:r>
          </a:p>
          <a:p>
            <a:pPr lvl="2"/>
            <a:r>
              <a:rPr lang="en-US" sz="3200" dirty="0" smtClean="0"/>
              <a:t>Author: Thomas Jefferson</a:t>
            </a:r>
          </a:p>
          <a:p>
            <a:pPr lvl="2"/>
            <a:r>
              <a:rPr lang="en-US" sz="3200" dirty="0" smtClean="0"/>
              <a:t>July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1776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1957" y="0"/>
            <a:ext cx="184204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documents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098015"/>
            <a:ext cx="2819400" cy="375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92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5745163"/>
          </a:xfrm>
        </p:spPr>
        <p:txBody>
          <a:bodyPr/>
          <a:lstStyle/>
          <a:p>
            <a:r>
              <a:rPr lang="en-US" sz="4400" b="1" dirty="0" smtClean="0"/>
              <a:t>Articles </a:t>
            </a:r>
            <a:r>
              <a:rPr lang="en-US" sz="4400" b="1" dirty="0"/>
              <a:t>of Confederation</a:t>
            </a:r>
          </a:p>
          <a:p>
            <a:pPr lvl="1"/>
            <a:r>
              <a:rPr lang="en-US" dirty="0"/>
              <a:t>First US Government (1781-1789)</a:t>
            </a:r>
          </a:p>
          <a:p>
            <a:pPr lvl="1"/>
            <a:r>
              <a:rPr lang="en-US" dirty="0"/>
              <a:t>Weak National Gov’t</a:t>
            </a:r>
          </a:p>
          <a:p>
            <a:pPr lvl="1"/>
            <a:r>
              <a:rPr lang="en-US" dirty="0"/>
              <a:t>Strong State Gov’t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01957" y="0"/>
            <a:ext cx="184204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documents</a:t>
            </a:r>
            <a:endParaRPr lang="en-US" sz="2800" b="1" dirty="0"/>
          </a:p>
        </p:txBody>
      </p:sp>
      <p:pic>
        <p:nvPicPr>
          <p:cNvPr id="7" name="Picture 2" descr="http://www.socialstudieswithasmile.com/artic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299" y="4928840"/>
            <a:ext cx="1751779" cy="14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522858" y="5189634"/>
            <a:ext cx="914400" cy="902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73359" y="4526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1</a:t>
            </a:r>
            <a:endParaRPr lang="en-US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29257" y="4526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2</a:t>
            </a:r>
            <a:endParaRPr lang="en-US" sz="5400" b="1" dirty="0"/>
          </a:p>
        </p:txBody>
      </p:sp>
      <p:sp>
        <p:nvSpPr>
          <p:cNvPr id="11" name="Vertical Scroll 10"/>
          <p:cNvSpPr/>
          <p:nvPr/>
        </p:nvSpPr>
        <p:spPr>
          <a:xfrm>
            <a:off x="6335657" y="4988471"/>
            <a:ext cx="2388183" cy="1519536"/>
          </a:xfrm>
          <a:prstGeom prst="verticalScroll">
            <a:avLst/>
          </a:prstGeom>
          <a:solidFill>
            <a:srgbClr val="FFFF99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4057" y="5365007"/>
            <a:ext cx="2591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US</a:t>
            </a:r>
          </a:p>
          <a:p>
            <a:pPr algn="ctr"/>
            <a:r>
              <a:rPr lang="en-US" sz="2000" b="1" dirty="0" smtClean="0"/>
              <a:t>Constitution</a:t>
            </a:r>
            <a:endParaRPr lang="en-US" sz="20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5929257" y="2038304"/>
            <a:ext cx="3098147" cy="1986246"/>
            <a:chOff x="3966363" y="2295241"/>
            <a:chExt cx="2629880" cy="1986246"/>
          </a:xfrm>
        </p:grpSpPr>
        <p:pic>
          <p:nvPicPr>
            <p:cNvPr id="16" name="Picture 3" descr="C:\Users\pearce.dietrich\AppData\Local\Microsoft\Windows\Temporary Internet Files\Content.IE5\IPSUW85C\MC90043394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363" y="2576512"/>
              <a:ext cx="1704975" cy="170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:\Users\pearce.dietrich\AppData\Local\Microsoft\Windows\Temporary Internet Files\Content.IE5\5DVQI1YY\MM900283993[1]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323" y="2295241"/>
              <a:ext cx="1264920" cy="189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&quot;No&quot; Symbol 14"/>
          <p:cNvSpPr/>
          <p:nvPr/>
        </p:nvSpPr>
        <p:spPr>
          <a:xfrm>
            <a:off x="6474305" y="2038304"/>
            <a:ext cx="2154428" cy="2031671"/>
          </a:xfrm>
          <a:prstGeom prst="noSmoking">
            <a:avLst>
              <a:gd name="adj" fmla="val 79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6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8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58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8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78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5745163"/>
          </a:xfrm>
        </p:spPr>
        <p:txBody>
          <a:bodyPr/>
          <a:lstStyle/>
          <a:p>
            <a:r>
              <a:rPr lang="en-US" sz="4400" b="1" dirty="0" smtClean="0"/>
              <a:t>Bill of </a:t>
            </a:r>
            <a:r>
              <a:rPr lang="en-US" sz="4400" b="1" dirty="0"/>
              <a:t>Rights</a:t>
            </a:r>
          </a:p>
          <a:p>
            <a:pPr lvl="1"/>
            <a:r>
              <a:rPr lang="en-US" dirty="0"/>
              <a:t>1791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10 amendments of the US Constitution</a:t>
            </a:r>
          </a:p>
          <a:p>
            <a:pPr lvl="1"/>
            <a:r>
              <a:rPr lang="en-US" dirty="0"/>
              <a:t>Gov’t must protect your rights</a:t>
            </a:r>
          </a:p>
          <a:p>
            <a:pPr lvl="2"/>
            <a:r>
              <a:rPr lang="en-US" sz="2800" dirty="0"/>
              <a:t>Lists the specific rights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01957" y="0"/>
            <a:ext cx="184204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documents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918448"/>
            <a:ext cx="3816926" cy="493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0" y="1918448"/>
            <a:ext cx="2438400" cy="3675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2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5745163"/>
          </a:xfrm>
        </p:spPr>
        <p:txBody>
          <a:bodyPr>
            <a:normAutofit/>
          </a:bodyPr>
          <a:lstStyle/>
          <a:p>
            <a:r>
              <a:rPr lang="en-US" sz="4000" b="1" dirty="0"/>
              <a:t>NC Constitution</a:t>
            </a:r>
          </a:p>
          <a:p>
            <a:pPr lvl="1"/>
            <a:r>
              <a:rPr lang="en-US" sz="4000" b="1" dirty="0"/>
              <a:t>1776</a:t>
            </a:r>
          </a:p>
          <a:p>
            <a:pPr lvl="2"/>
            <a:r>
              <a:rPr lang="en-US" sz="3600" dirty="0"/>
              <a:t>Basic Government</a:t>
            </a:r>
          </a:p>
          <a:p>
            <a:pPr lvl="1"/>
            <a:r>
              <a:rPr lang="en-US" sz="4000" b="1" dirty="0"/>
              <a:t>1868</a:t>
            </a:r>
          </a:p>
          <a:p>
            <a:pPr lvl="2"/>
            <a:r>
              <a:rPr lang="en-US" sz="3600" dirty="0" smtClean="0"/>
              <a:t>Civil </a:t>
            </a:r>
            <a:r>
              <a:rPr lang="en-US" sz="3600" dirty="0"/>
              <a:t>War</a:t>
            </a:r>
          </a:p>
          <a:p>
            <a:pPr lvl="1"/>
            <a:r>
              <a:rPr lang="en-US" sz="4000" b="1" dirty="0" smtClean="0"/>
              <a:t>1971</a:t>
            </a:r>
            <a:endParaRPr lang="en-US" sz="4000" b="1" dirty="0"/>
          </a:p>
          <a:p>
            <a:pPr lvl="2"/>
            <a:r>
              <a:rPr lang="en-US" sz="3600" dirty="0"/>
              <a:t>Rewrite NC </a:t>
            </a:r>
            <a:r>
              <a:rPr lang="en-US" sz="3600" dirty="0" smtClean="0"/>
              <a:t>constitution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301957" y="0"/>
            <a:ext cx="184204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documents</a:t>
            </a:r>
            <a:endParaRPr lang="en-US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3182878" cy="341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64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Study of citizenship.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8" y="2286000"/>
            <a:ext cx="6468516" cy="430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94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Powers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government is divided into three separate branches.</a:t>
            </a:r>
          </a:p>
          <a:p>
            <a:endParaRPr lang="en-US" dirty="0"/>
          </a:p>
        </p:txBody>
      </p:sp>
      <p:pic>
        <p:nvPicPr>
          <p:cNvPr id="6" name="Picture 4" descr="http://b.vimeocdn.com/ts/867/825/86782536_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8152"/>
          <a:stretch/>
        </p:blipFill>
        <p:spPr bwMode="auto">
          <a:xfrm>
            <a:off x="1981200" y="2743198"/>
            <a:ext cx="5562600" cy="39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55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government cannot do anything it wants.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2" t="20075" r="10085" b="14773"/>
          <a:stretch/>
        </p:blipFill>
        <p:spPr bwMode="auto">
          <a:xfrm>
            <a:off x="2209800" y="2667000"/>
            <a:ext cx="5167745" cy="385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80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and 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name of system that explains how the branches of government limit each other.</a:t>
            </a:r>
          </a:p>
          <a:p>
            <a:endParaRPr lang="en-US" dirty="0"/>
          </a:p>
        </p:txBody>
      </p:sp>
      <p:pic>
        <p:nvPicPr>
          <p:cNvPr id="4" name="Picture 2" descr="http://ushistoryharwood.pbworks.com/f/checkandba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07789"/>
            <a:ext cx="4496239" cy="36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59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division of power between National, State, and Local Government.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3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Sovereignty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People have the power. This power is exercised by voting.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5320"/>
            <a:ext cx="3541568" cy="424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23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We elect officials to represent us. Example: President Barack Obama and Senator Kay Hagan)</a:t>
            </a:r>
          </a:p>
          <a:p>
            <a:endParaRPr lang="en-US" dirty="0"/>
          </a:p>
        </p:txBody>
      </p:sp>
      <p:pic>
        <p:nvPicPr>
          <p:cNvPr id="4" name="Picture 2" descr="https://encrypted-tbn2.gstatic.com/images?q=tbn:ANd9GcQrAF2kdBl1LnTUJE0v4f-CxPoDvKuDYpLGP2QWaUsAbgw7k9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2805545" cy="276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i2clipart.com/cliparts/b/1/3/0/clipart-president-obama-512x512-b1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7830" y="1398727"/>
            <a:ext cx="103231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29" y="2743200"/>
            <a:ext cx="20955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upload.wikimedia.org/wikipedia/commons/9/9e/Kay_Hagan_official_ph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89739"/>
            <a:ext cx="1872565" cy="23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42" y="4489739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276600" y="4489738"/>
            <a:ext cx="1530342" cy="1479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People are born with these and it is the government’s job to protect them</a:t>
            </a:r>
          </a:p>
          <a:p>
            <a:endParaRPr lang="en-US" dirty="0"/>
          </a:p>
        </p:txBody>
      </p:sp>
      <p:pic>
        <p:nvPicPr>
          <p:cNvPr id="3076" name="Picture 4" descr="http://www.kidsdiscover.com/wp-content/uploads/2012/09/Bill-of-Rights-Kids-Dis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61128"/>
            <a:ext cx="3048000" cy="394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0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255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Civics</vt:lpstr>
      <vt:lpstr>Separation of Powers</vt:lpstr>
      <vt:lpstr>Limited Government</vt:lpstr>
      <vt:lpstr>Check and Balances</vt:lpstr>
      <vt:lpstr>Federalism</vt:lpstr>
      <vt:lpstr>Popular Sovereignty</vt:lpstr>
      <vt:lpstr>Republicanism</vt:lpstr>
      <vt:lpstr>Individual Rights</vt:lpstr>
      <vt:lpstr>Geography</vt:lpstr>
      <vt:lpstr>Economics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Nate Greening</dc:creator>
  <cp:lastModifiedBy>Nate Greening</cp:lastModifiedBy>
  <cp:revision>8</cp:revision>
  <cp:lastPrinted>2014-02-21T13:43:58Z</cp:lastPrinted>
  <dcterms:created xsi:type="dcterms:W3CDTF">2014-02-21T13:02:22Z</dcterms:created>
  <dcterms:modified xsi:type="dcterms:W3CDTF">2014-02-25T15:04:35Z</dcterms:modified>
</cp:coreProperties>
</file>