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2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4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5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3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929C2-61F9-4AC4-BAC7-B34E76530EC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92F6-1B59-43D2-B935-B46E625F5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Day 7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1862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lay-of-revolutions.wikispaces.com/file/view/the_three_estates_ww.jpg/158470645/800x701/the_three_estates_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621"/>
            <a:ext cx="8534400" cy="62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712" y="4267200"/>
            <a:ext cx="1733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estate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6664" y="2996625"/>
            <a:ext cx="1827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estate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1774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</a:t>
            </a:r>
            <a:r>
              <a:rPr lang="en-US" sz="3200" b="1" baseline="30000" dirty="0" smtClean="0"/>
              <a:t>rd</a:t>
            </a:r>
            <a:r>
              <a:rPr lang="en-US" sz="3200" b="1" dirty="0" smtClean="0"/>
              <a:t> estate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888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ndb.com/people/230/000092951/louis-xv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1437"/>
            <a:ext cx="3730625" cy="53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rketingforhippies.com/wp-content/uploads/2013/08/broke-monopoly-july-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4" y="28575"/>
            <a:ext cx="37052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906" y="5410200"/>
            <a:ext cx="3449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French Gov’t</a:t>
            </a:r>
            <a:endParaRPr lang="en-US" sz="4800" b="1" dirty="0"/>
          </a:p>
        </p:txBody>
      </p:sp>
      <p:pic>
        <p:nvPicPr>
          <p:cNvPr id="7" name="Picture 2" descr="http://jspivey.wikispaces.com/file/view/rev3.jpg/97491216/rev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8896"/>
            <a:ext cx="4219576" cy="30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291386" y="3808896"/>
            <a:ext cx="1852614" cy="30872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lay-of-revolutions.wikispaces.com/file/view/the_three_estates_ww.jpg/158470645/800x701/the_three_estates_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621"/>
            <a:ext cx="8534400" cy="62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0" y="400621"/>
            <a:ext cx="9144000" cy="20377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33800" y="1143000"/>
            <a:ext cx="1752600" cy="27651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jspivey.wikispaces.com/file/view/rev3.jpg/97491216/rev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267200"/>
            <a:ext cx="359316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0" y="762000"/>
            <a:ext cx="3048000" cy="3048000"/>
          </a:xfrm>
          <a:prstGeom prst="wedgeEllipseCallout">
            <a:avLst>
              <a:gd name="adj1" fmla="val 29462"/>
              <a:gd name="adj2" fmla="val 747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We want rights, and to limit your power.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nndb.com/people/230/000092951/louis-xv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72" y="3887758"/>
            <a:ext cx="2065728" cy="29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5486400" y="3538822"/>
            <a:ext cx="1562100" cy="1166527"/>
          </a:xfrm>
          <a:prstGeom prst="wedgeEllipseCallout">
            <a:avLst>
              <a:gd name="adj1" fmla="val 54625"/>
              <a:gd name="adj2" fmla="val 4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No!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6/6d/Le_Serment_du_Jeu_de_pa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893914"/>
            <a:ext cx="9133114" cy="59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8243" y="0"/>
            <a:ext cx="5907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Tennis Court Oath</a:t>
            </a:r>
            <a:endParaRPr lang="en-US" sz="6000" b="1" dirty="0"/>
          </a:p>
        </p:txBody>
      </p:sp>
      <p:sp>
        <p:nvSpPr>
          <p:cNvPr id="5" name="Oval Callout 4"/>
          <p:cNvSpPr/>
          <p:nvPr/>
        </p:nvSpPr>
        <p:spPr>
          <a:xfrm>
            <a:off x="4858758" y="952484"/>
            <a:ext cx="3904242" cy="2116100"/>
          </a:xfrm>
          <a:prstGeom prst="wedgeEllipseCallout">
            <a:avLst>
              <a:gd name="adj1" fmla="val -49677"/>
              <a:gd name="adj2" fmla="val 748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 must pledge to work together against the King, Clergy, and Nobles.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38200" y="1143001"/>
            <a:ext cx="3505200" cy="1834356"/>
          </a:xfrm>
          <a:prstGeom prst="wedgeEllipseCallout">
            <a:avLst>
              <a:gd name="adj1" fmla="val 40592"/>
              <a:gd name="adj2" fmla="val 8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 will call our group “The General Assembly.”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prayertoourfather.com/wp-content/uploads/image/Bastil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6171">
            <a:off x="457200" y="838200"/>
            <a:ext cx="3810000" cy="9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6171">
            <a:off x="22077" y="1895476"/>
            <a:ext cx="3810000" cy="9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6171">
            <a:off x="1384152" y="1928264"/>
            <a:ext cx="3810000" cy="9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6171">
            <a:off x="1882479" y="838200"/>
            <a:ext cx="3810000" cy="9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strangemaps.files.wordpress.com/2010/01/grandep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36" y="635168"/>
            <a:ext cx="3810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historywiz.com/images/frenchrevolution/greaatf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5871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070" y="127337"/>
            <a:ext cx="4883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The Great Fear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441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hnm.gmu.edu/revolution/searchimages/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199"/>
            <a:ext cx="5137150" cy="67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jspivey.wikispaces.com/file/view/rev3.jpg/97491216/rev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5550"/>
            <a:ext cx="359316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71450" y="209550"/>
            <a:ext cx="2438400" cy="1828800"/>
          </a:xfrm>
          <a:prstGeom prst="wedgeEllipseCallout">
            <a:avLst>
              <a:gd name="adj1" fmla="val 49938"/>
              <a:gd name="adj2" fmla="val 881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 want rights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nndb.com/people/230/000092951/louis-xv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72" y="3887758"/>
            <a:ext cx="2065728" cy="29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486400" y="3538822"/>
            <a:ext cx="1562100" cy="1166527"/>
          </a:xfrm>
          <a:prstGeom prst="wedgeEllipseCallout">
            <a:avLst>
              <a:gd name="adj1" fmla="val 54625"/>
              <a:gd name="adj2" fmla="val 4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Ok.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70" y="127337"/>
            <a:ext cx="4898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Reign of Terror</a:t>
            </a:r>
            <a:endParaRPr lang="en-US" sz="6000" b="1" dirty="0"/>
          </a:p>
        </p:txBody>
      </p:sp>
      <p:pic>
        <p:nvPicPr>
          <p:cNvPr id="3" name="Picture 2" descr="http://jspivey.wikispaces.com/file/view/rev3.jpg/97491216/rev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59316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653094" y="228600"/>
            <a:ext cx="2912557" cy="2590800"/>
          </a:xfrm>
          <a:prstGeom prst="wedgeEllipseCallout">
            <a:avLst>
              <a:gd name="adj1" fmla="val -104438"/>
              <a:gd name="adj2" fmla="val 17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We’re in control now!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upload.wikimedia.org/wikipedia/commons/6/6d/Le_Serment_du_Jeu_de_pau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9"/>
          <a:stretch/>
        </p:blipFill>
        <p:spPr bwMode="auto">
          <a:xfrm>
            <a:off x="1000388" y="3886200"/>
            <a:ext cx="7305412" cy="29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4653094" y="3886200"/>
            <a:ext cx="0" cy="29572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65799" y="3886199"/>
            <a:ext cx="17998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Jacobins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33309" y="3886200"/>
            <a:ext cx="20433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Girondins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608686"/>
            <a:ext cx="267522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Want</a:t>
            </a:r>
          </a:p>
          <a:p>
            <a:r>
              <a:rPr lang="en-US" sz="2400" b="1" dirty="0" smtClean="0"/>
              <a:t>- Get rid of the King</a:t>
            </a:r>
          </a:p>
          <a:p>
            <a:r>
              <a:rPr lang="en-US" sz="2400" b="1" dirty="0" smtClean="0"/>
              <a:t>- Don’t want to rule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36500" y="5671100"/>
            <a:ext cx="21075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Want</a:t>
            </a:r>
          </a:p>
          <a:p>
            <a:r>
              <a:rPr lang="en-US" sz="2400" b="1" dirty="0" smtClean="0"/>
              <a:t>- Keep the King</a:t>
            </a:r>
          </a:p>
          <a:p>
            <a:r>
              <a:rPr lang="en-US" sz="2400" b="1" dirty="0" smtClean="0"/>
              <a:t>- Want to rule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6019800"/>
            <a:ext cx="2675220" cy="3810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36499" y="6462486"/>
            <a:ext cx="2069773" cy="3810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www.nndb.com/people/230/000092951/louis-xvi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9"/>
          <a:stretch/>
        </p:blipFill>
        <p:spPr bwMode="auto">
          <a:xfrm>
            <a:off x="7078272" y="2169887"/>
            <a:ext cx="2065728" cy="17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nndb.com/people/230/000092951/louis-xv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49381"/>
            <a:ext cx="2065728" cy="29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791200" y="3886198"/>
            <a:ext cx="1774451" cy="646331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9044"/>
            <a:ext cx="1455082" cy="39432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00600" y="6086615"/>
            <a:ext cx="1616148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16,594</a:t>
            </a:r>
            <a:endParaRPr lang="en-US" sz="4000" b="1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733309" y="4209363"/>
            <a:ext cx="2043316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8" idx="3"/>
          </p:cNvCxnSpPr>
          <p:nvPr/>
        </p:nvCxnSpPr>
        <p:spPr>
          <a:xfrm flipV="1">
            <a:off x="5763052" y="4209364"/>
            <a:ext cx="1802599" cy="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/>
              <a:t>Documents!</a:t>
            </a:r>
            <a:endParaRPr lang="en-US" sz="6000" b="1" dirty="0"/>
          </a:p>
        </p:txBody>
      </p:sp>
      <p:pic>
        <p:nvPicPr>
          <p:cNvPr id="2050" name="Picture 2" descr="http://sizzlingbombay.net/wp-content/uploads/2012/07/scroll-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15" y="314993"/>
            <a:ext cx="5109585" cy="65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172" y="1371600"/>
            <a:ext cx="348044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b="1" dirty="0" smtClean="0"/>
              <a:t>Rules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b="1" dirty="0" smtClean="0"/>
              <a:t>Laws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b="1" dirty="0" smtClean="0"/>
              <a:t>Rights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b="1" dirty="0" smtClean="0"/>
              <a:t>Contract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b="1" dirty="0" smtClean="0"/>
              <a:t>Treaty</a:t>
            </a:r>
          </a:p>
        </p:txBody>
      </p:sp>
    </p:spTree>
    <p:extLst>
      <p:ext uri="{BB962C8B-B14F-4D97-AF65-F5344CB8AC3E}">
        <p14:creationId xmlns:p14="http://schemas.microsoft.com/office/powerpoint/2010/main" val="7355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Magna </a:t>
            </a:r>
            <a:r>
              <a:rPr lang="en-US" sz="8000" b="1" dirty="0" err="1" smtClean="0"/>
              <a:t>Carta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1215</a:t>
            </a:r>
          </a:p>
          <a:p>
            <a:r>
              <a:rPr lang="en-US" dirty="0" smtClean="0"/>
              <a:t>Limits the King’s Power</a:t>
            </a:r>
          </a:p>
          <a:p>
            <a:r>
              <a:rPr lang="en-US" dirty="0" smtClean="0"/>
              <a:t>Right to Prosper (Succeed)</a:t>
            </a:r>
          </a:p>
          <a:p>
            <a:endParaRPr lang="en-US" dirty="0"/>
          </a:p>
        </p:txBody>
      </p:sp>
      <p:pic>
        <p:nvPicPr>
          <p:cNvPr id="1026" name="Picture 2" descr="http://images.yourdictionary.com/images/definitions/lg/magna-c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12" y="3581400"/>
            <a:ext cx="3681214" cy="32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2.luventicus.org/maps/europe/engl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49586"/>
            <a:ext cx="3806825" cy="30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English Bill of Rights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&amp; Marry will follow the Magna </a:t>
            </a:r>
            <a:r>
              <a:rPr lang="en-US" dirty="0" err="1" smtClean="0"/>
              <a:t>Carta</a:t>
            </a:r>
            <a:endParaRPr lang="en-US" dirty="0" smtClean="0"/>
          </a:p>
          <a:p>
            <a:r>
              <a:rPr lang="en-US" dirty="0" smtClean="0"/>
              <a:t>Parliament has power: </a:t>
            </a:r>
          </a:p>
          <a:p>
            <a:pPr lvl="1"/>
            <a:r>
              <a:rPr lang="en-US" dirty="0" smtClean="0"/>
              <a:t>Write Laws &amp; Tax</a:t>
            </a:r>
          </a:p>
          <a:p>
            <a:r>
              <a:rPr lang="en-US" dirty="0" smtClean="0"/>
              <a:t>People have Rights (speech, jury trial,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Outlawed Cruel &amp; Unusual Punishment</a:t>
            </a:r>
          </a:p>
          <a:p>
            <a:endParaRPr lang="en-US" dirty="0"/>
          </a:p>
        </p:txBody>
      </p:sp>
      <p:pic>
        <p:nvPicPr>
          <p:cNvPr id="5" name="Picture 4" descr="http://www2.luventicus.org/maps/europe/engl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13080"/>
            <a:ext cx="2587625" cy="20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cY308cTVY_I/TVz1szOu7yI/AAAAAAAAGTE/gnrdAS5rBNE/s320/Bill%2Bof%2BRigh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83063"/>
            <a:ext cx="3048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Declaration of Independence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r>
              <a:rPr lang="en-US" dirty="0" smtClean="0"/>
              <a:t>Declares the Colonies independence from England</a:t>
            </a:r>
          </a:p>
          <a:p>
            <a:r>
              <a:rPr lang="en-US" dirty="0" smtClean="0"/>
              <a:t>People are equal</a:t>
            </a:r>
          </a:p>
          <a:p>
            <a:r>
              <a:rPr lang="en-US" dirty="0" smtClean="0"/>
              <a:t>Gov’t must protect our unalienable rights</a:t>
            </a:r>
          </a:p>
          <a:p>
            <a:pPr lvl="1"/>
            <a:r>
              <a:rPr lang="en-US" dirty="0" smtClean="0"/>
              <a:t>Life, liberty, &amp; pursuit of happiness</a:t>
            </a:r>
          </a:p>
          <a:p>
            <a:r>
              <a:rPr lang="en-US" dirty="0" smtClean="0"/>
              <a:t>People are allowed to overthrow a tyrannical Gov’t</a:t>
            </a:r>
            <a:endParaRPr lang="en-US" dirty="0"/>
          </a:p>
        </p:txBody>
      </p:sp>
      <p:pic>
        <p:nvPicPr>
          <p:cNvPr id="4098" name="Picture 2" descr="http://upload.wikimedia.org/wikipedia/commons/1/15/Declaration_independ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15" y="4649672"/>
            <a:ext cx="3107385" cy="20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thepastlane.com/wp-content/uploads/2013/07/Declaration-of-Ind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9672"/>
            <a:ext cx="2016125" cy="21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French Declaration of the Rights of 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from the People</a:t>
            </a:r>
          </a:p>
          <a:p>
            <a:r>
              <a:rPr lang="en-US" dirty="0" smtClean="0"/>
              <a:t>People have rights</a:t>
            </a:r>
          </a:p>
          <a:p>
            <a:r>
              <a:rPr lang="en-US" dirty="0" smtClean="0"/>
              <a:t>People are equal</a:t>
            </a:r>
            <a:endParaRPr lang="en-US" dirty="0"/>
          </a:p>
        </p:txBody>
      </p:sp>
      <p:pic>
        <p:nvPicPr>
          <p:cNvPr id="5122" name="Picture 2" descr="http://sites.uci.edu/slaverebellionswinter2011/files/2011/02/120348French-Declaration-of-the-Rights-of-Man-and-the-Citizen-1789-Po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4086225" cy="544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Day 8 – French Revolution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Revolution Review</a:t>
            </a:r>
          </a:p>
          <a:p>
            <a:pPr lvl="1"/>
            <a:r>
              <a:rPr lang="en-US" sz="3200" b="1" dirty="0" smtClean="0"/>
              <a:t>English</a:t>
            </a:r>
            <a:r>
              <a:rPr lang="en-US" sz="3200" dirty="0" smtClean="0"/>
              <a:t> people want rights &amp; power in Gov’t</a:t>
            </a:r>
          </a:p>
          <a:p>
            <a:pPr lvl="2"/>
            <a:r>
              <a:rPr lang="en-US" sz="2800" dirty="0" smtClean="0"/>
              <a:t>Overthrow Gov’t (several times)</a:t>
            </a:r>
          </a:p>
          <a:p>
            <a:pPr lvl="3"/>
            <a:r>
              <a:rPr lang="en-US" sz="2400" dirty="0" smtClean="0"/>
              <a:t>Gov’t agrees to protect their rights</a:t>
            </a:r>
          </a:p>
          <a:p>
            <a:pPr lvl="3"/>
            <a:endParaRPr lang="en-US" sz="1050" dirty="0" smtClean="0"/>
          </a:p>
          <a:p>
            <a:pPr lvl="1"/>
            <a:r>
              <a:rPr lang="en-US" sz="3200" b="1" dirty="0" smtClean="0"/>
              <a:t>American Colonists </a:t>
            </a:r>
            <a:r>
              <a:rPr lang="en-US" sz="3200" dirty="0" smtClean="0"/>
              <a:t>want rights &amp; power in Gov’t</a:t>
            </a:r>
          </a:p>
          <a:p>
            <a:pPr lvl="2"/>
            <a:r>
              <a:rPr lang="en-US" sz="2800" dirty="0" smtClean="0"/>
              <a:t>Declare independence,  go to war, win!</a:t>
            </a:r>
          </a:p>
          <a:p>
            <a:pPr lvl="2"/>
            <a:r>
              <a:rPr lang="en-US" sz="2800" dirty="0" smtClean="0"/>
              <a:t>Start NEW gov’t and Nation</a:t>
            </a:r>
          </a:p>
          <a:p>
            <a:pPr lvl="3"/>
            <a:r>
              <a:rPr lang="en-US" sz="2400" dirty="0" smtClean="0"/>
              <a:t>Gov’t protects their rights</a:t>
            </a:r>
          </a:p>
          <a:p>
            <a:pPr lvl="3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63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ike2learn.com/ilike2learn/Continent%20Maps/Country%20Maps/Europe/Fra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90487"/>
            <a:ext cx="8886826" cy="66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elay-of-revolutions.wikispaces.com/file/view/estates-June_Shin.jpg/158464797/estates-June_Sh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7675"/>
            <a:ext cx="48006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jspivey.wikispaces.com/file/view/rev3.jpg/97491216/rev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9525"/>
            <a:ext cx="5210176" cy="38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250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Day 7</vt:lpstr>
      <vt:lpstr>Documents!</vt:lpstr>
      <vt:lpstr>Magna Carta</vt:lpstr>
      <vt:lpstr>English Bill of Rights</vt:lpstr>
      <vt:lpstr>Declaration of Independence</vt:lpstr>
      <vt:lpstr>French Declaration of the Rights of Man</vt:lpstr>
      <vt:lpstr>Day 8 – French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23</cp:revision>
  <dcterms:created xsi:type="dcterms:W3CDTF">2013-10-14T12:05:28Z</dcterms:created>
  <dcterms:modified xsi:type="dcterms:W3CDTF">2013-10-15T20:14:44Z</dcterms:modified>
</cp:coreProperties>
</file>