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0" r:id="rId7"/>
    <p:sldId id="266" r:id="rId8"/>
    <p:sldId id="264" r:id="rId9"/>
    <p:sldId id="267" r:id="rId10"/>
    <p:sldId id="268" r:id="rId11"/>
    <p:sldId id="269" r:id="rId12"/>
    <p:sldId id="261" r:id="rId13"/>
    <p:sldId id="262" r:id="rId14"/>
    <p:sldId id="273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D8CCA-F0AF-4639-AF3F-F6E265A7ADD4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F4343-6AF9-47B2-B1DD-77BBD4B77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2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4343-6AF9-47B2-B1DD-77BBD4B770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47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4343-6AF9-47B2-B1DD-77BBD4B770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74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15D-4EE5-4F41-B8F2-9154041D582D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FA-762C-416E-A28D-FDDDF20C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6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15D-4EE5-4F41-B8F2-9154041D582D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FA-762C-416E-A28D-FDDDF20C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8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15D-4EE5-4F41-B8F2-9154041D582D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FA-762C-416E-A28D-FDDDF20C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5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15D-4EE5-4F41-B8F2-9154041D582D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FA-762C-416E-A28D-FDDDF20C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6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15D-4EE5-4F41-B8F2-9154041D582D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FA-762C-416E-A28D-FDDDF20C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2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15D-4EE5-4F41-B8F2-9154041D582D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FA-762C-416E-A28D-FDDDF20C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3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15D-4EE5-4F41-B8F2-9154041D582D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FA-762C-416E-A28D-FDDDF20C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0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15D-4EE5-4F41-B8F2-9154041D582D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FA-762C-416E-A28D-FDDDF20C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7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15D-4EE5-4F41-B8F2-9154041D582D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FA-762C-416E-A28D-FDDDF20C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5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15D-4EE5-4F41-B8F2-9154041D582D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FA-762C-416E-A28D-FDDDF20C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3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15D-4EE5-4F41-B8F2-9154041D582D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FEFA-762C-416E-A28D-FDDDF20C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3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8E15D-4EE5-4F41-B8F2-9154041D582D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7FEFA-762C-416E-A28D-FDDDF20C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4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hyperlink" Target="http://www.cnn.com/2014/04/15/tech/innovation/blood-moon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Civics and Government - Concepts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Enlightenment</a:t>
            </a:r>
          </a:p>
          <a:p>
            <a:r>
              <a:rPr lang="en-US" b="1" dirty="0" smtClean="0"/>
              <a:t>Reason</a:t>
            </a:r>
            <a:r>
              <a:rPr lang="en-US" dirty="0" smtClean="0"/>
              <a:t> as the primary source of legitimacy and authority</a:t>
            </a:r>
          </a:p>
          <a:p>
            <a:r>
              <a:rPr lang="en-US" b="1" dirty="0" smtClean="0"/>
              <a:t>Scientific</a:t>
            </a:r>
            <a:r>
              <a:rPr lang="en-US" b="1" dirty="0"/>
              <a:t> </a:t>
            </a:r>
            <a:r>
              <a:rPr lang="en-US" b="1" dirty="0" smtClean="0"/>
              <a:t>Revolution</a:t>
            </a:r>
          </a:p>
          <a:p>
            <a:r>
              <a:rPr lang="en-US" b="1" dirty="0" smtClean="0"/>
              <a:t>Democracy</a:t>
            </a:r>
          </a:p>
          <a:p>
            <a:r>
              <a:rPr lang="en-US" b="1" dirty="0" smtClean="0"/>
              <a:t>Republicanism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One-Man-One Vote</a:t>
            </a:r>
          </a:p>
          <a:p>
            <a:r>
              <a:rPr lang="en-US" b="1" dirty="0" smtClean="0"/>
              <a:t>Equality</a:t>
            </a:r>
          </a:p>
          <a:p>
            <a:r>
              <a:rPr lang="en-US" b="1" dirty="0" smtClean="0"/>
              <a:t>Liberalism</a:t>
            </a:r>
          </a:p>
          <a:p>
            <a:r>
              <a:rPr lang="en-US" b="1" dirty="0" smtClean="0"/>
              <a:t>Rule of Law</a:t>
            </a:r>
          </a:p>
          <a:p>
            <a:r>
              <a:rPr lang="en-US" b="1" dirty="0" smtClean="0"/>
              <a:t>Natural Rights of Man</a:t>
            </a:r>
          </a:p>
          <a:p>
            <a:r>
              <a:rPr lang="en-US" b="1" dirty="0" smtClean="0"/>
              <a:t>Communism</a:t>
            </a:r>
          </a:p>
          <a:p>
            <a:r>
              <a:rPr lang="en-US" b="1" dirty="0" smtClean="0"/>
              <a:t>Socialism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500" y="5181600"/>
            <a:ext cx="88011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These are only a few of the </a:t>
            </a:r>
            <a:r>
              <a:rPr lang="en-US" sz="3200" dirty="0"/>
              <a:t>g</a:t>
            </a:r>
            <a:r>
              <a:rPr lang="en-US" sz="3200" dirty="0" smtClean="0"/>
              <a:t>overnment ideas that men and women have created. We are not learning the bad ideas.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783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" y="304800"/>
            <a:ext cx="9140158" cy="621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1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52400" y="152400"/>
            <a:ext cx="27622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2276887">
            <a:off x="2684360" y="2058251"/>
            <a:ext cx="498681" cy="723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933700" y="2209800"/>
            <a:ext cx="3067050" cy="2922764"/>
            <a:chOff x="3709393" y="2096869"/>
            <a:chExt cx="3067050" cy="2922764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9393" y="2743200"/>
              <a:ext cx="3067050" cy="227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2628900"/>
              <a:ext cx="1159412" cy="2390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256109" y="2096869"/>
              <a:ext cx="19736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/>
                <a:t>Socialism</a:t>
              </a:r>
              <a:endParaRPr lang="en-US" sz="3600" b="1" dirty="0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7"/>
          <a:stretch/>
        </p:blipFill>
        <p:spPr bwMode="auto">
          <a:xfrm>
            <a:off x="6432548" y="4345128"/>
            <a:ext cx="2675429" cy="248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 rot="2276887">
            <a:off x="6145109" y="4785917"/>
            <a:ext cx="498681" cy="723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262" y="6303664"/>
            <a:ext cx="179190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Do not write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9673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0"/>
            <a:ext cx="6324600" cy="6705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Communism</a:t>
            </a:r>
          </a:p>
          <a:p>
            <a:pPr lvl="1"/>
            <a:r>
              <a:rPr lang="en-US" sz="2400" dirty="0" smtClean="0"/>
              <a:t>Economic </a:t>
            </a:r>
            <a:r>
              <a:rPr lang="en-US" sz="2400" dirty="0" smtClean="0"/>
              <a:t> System (extreme socialism)</a:t>
            </a:r>
            <a:endParaRPr lang="en-US" sz="2400" dirty="0" smtClean="0"/>
          </a:p>
          <a:p>
            <a:pPr lvl="1"/>
            <a:r>
              <a:rPr lang="en-US" sz="2400" dirty="0" smtClean="0"/>
              <a:t>Gov’t controls economy (</a:t>
            </a:r>
            <a:r>
              <a:rPr lang="en-US" sz="2400" i="1" dirty="0" smtClean="0"/>
              <a:t>not</a:t>
            </a:r>
            <a:r>
              <a:rPr lang="en-US" sz="2400" dirty="0" smtClean="0"/>
              <a:t> people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Makes what is NEEDED (</a:t>
            </a:r>
            <a:r>
              <a:rPr lang="en-US" sz="2400" i="1" dirty="0" smtClean="0"/>
              <a:t>not</a:t>
            </a:r>
            <a:r>
              <a:rPr lang="en-US" sz="2400" dirty="0" smtClean="0"/>
              <a:t> what is wanted)</a:t>
            </a:r>
            <a:endParaRPr lang="en-US" sz="2400" dirty="0" smtClean="0"/>
          </a:p>
          <a:p>
            <a:pPr lvl="1"/>
            <a:r>
              <a:rPr lang="en-US" sz="2400" dirty="0" smtClean="0"/>
              <a:t>No classes (no rich or poor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No leaders (people rule)</a:t>
            </a:r>
          </a:p>
          <a:p>
            <a:pPr lvl="1"/>
            <a:r>
              <a:rPr lang="en-US" sz="2400" dirty="0" smtClean="0"/>
              <a:t>No Religion</a:t>
            </a:r>
            <a:endParaRPr lang="en-US" sz="2400" dirty="0" smtClean="0"/>
          </a:p>
          <a:p>
            <a:pPr lvl="1"/>
            <a:r>
              <a:rPr lang="en-US" sz="2400" dirty="0" smtClean="0"/>
              <a:t>Wealth and resources are divide equally</a:t>
            </a:r>
          </a:p>
          <a:p>
            <a:pPr lvl="2"/>
            <a:r>
              <a:rPr lang="en-US" dirty="0" smtClean="0"/>
              <a:t>Karl </a:t>
            </a:r>
            <a:r>
              <a:rPr lang="en-US" dirty="0" smtClean="0"/>
              <a:t>Marx’s idea</a:t>
            </a:r>
            <a:endParaRPr lang="en-US" dirty="0" smtClean="0"/>
          </a:p>
          <a:p>
            <a:pPr lvl="2"/>
            <a:r>
              <a:rPr lang="en-US" dirty="0" smtClean="0"/>
              <a:t>USSR attempts communism in 1917</a:t>
            </a:r>
          </a:p>
          <a:p>
            <a:pPr lvl="3"/>
            <a:r>
              <a:rPr lang="en-US" sz="2400" dirty="0" smtClean="0"/>
              <a:t>Fails due to lack of incentives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5"/>
          <a:stretch/>
        </p:blipFill>
        <p:spPr bwMode="auto">
          <a:xfrm>
            <a:off x="5863705" y="3276600"/>
            <a:ext cx="328579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736617" y="25400"/>
            <a:ext cx="3371362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3625"/>
            <a:ext cx="2491916" cy="153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16" y="5323625"/>
            <a:ext cx="1392564" cy="152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480" y="5339547"/>
            <a:ext cx="1478164" cy="150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6075" y="6472535"/>
            <a:ext cx="856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Marx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1580" y="6472535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Lenin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2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9" r="2289" b="66080"/>
          <a:stretch>
            <a:fillRect/>
          </a:stretch>
        </p:blipFill>
        <p:spPr bwMode="auto">
          <a:xfrm>
            <a:off x="838200" y="457201"/>
            <a:ext cx="7467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 rot="16200000">
            <a:off x="-60325" y="136526"/>
            <a:ext cx="1035050" cy="762000"/>
          </a:xfrm>
          <a:prstGeom prst="triangle">
            <a:avLst>
              <a:gd name="adj" fmla="val 50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5400000">
            <a:off x="8169275" y="136526"/>
            <a:ext cx="1035050" cy="762000"/>
          </a:xfrm>
          <a:prstGeom prst="triangle">
            <a:avLst>
              <a:gd name="adj" fmla="val 50000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200" y="990600"/>
            <a:ext cx="47500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u="sng" dirty="0" smtClean="0">
                <a:solidFill>
                  <a:srgbClr val="C00000"/>
                </a:solidFill>
              </a:rPr>
              <a:t>Command</a:t>
            </a:r>
            <a:r>
              <a:rPr lang="en-US" sz="3600" dirty="0" smtClean="0"/>
              <a:t> </a:t>
            </a:r>
            <a:r>
              <a:rPr lang="en-US" sz="2800" dirty="0" smtClean="0"/>
              <a:t>(communism)</a:t>
            </a:r>
            <a:endParaRPr lang="en-US" sz="28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033260" y="990600"/>
            <a:ext cx="31021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u="sng" dirty="0" smtClean="0">
                <a:solidFill>
                  <a:srgbClr val="7030A0"/>
                </a:solidFill>
              </a:rPr>
              <a:t>Free</a:t>
            </a:r>
            <a:r>
              <a:rPr lang="en-US" sz="3600" b="1" dirty="0" smtClean="0"/>
              <a:t> </a:t>
            </a:r>
            <a:r>
              <a:rPr lang="en-US" sz="2800" dirty="0" smtClean="0"/>
              <a:t>(capitalism)</a:t>
            </a:r>
            <a:endParaRPr lang="en-US" sz="2800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3250233" y="0"/>
            <a:ext cx="26435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Day 1 – Economic Systems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1524000"/>
            <a:ext cx="41950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Lots of Gov’t involvement</a:t>
            </a:r>
          </a:p>
          <a:p>
            <a:r>
              <a:rPr lang="en-US" sz="2400" dirty="0" smtClean="0"/>
              <a:t>- Gov’t makes all decisions</a:t>
            </a:r>
          </a:p>
          <a:p>
            <a:r>
              <a:rPr lang="en-US" sz="2400" dirty="0" smtClean="0"/>
              <a:t>- Gov’t owns property</a:t>
            </a:r>
          </a:p>
          <a:p>
            <a:r>
              <a:rPr lang="en-US" sz="2400" dirty="0" smtClean="0"/>
              <a:t>- No Profits (Gov’t helps people)</a:t>
            </a:r>
            <a:endParaRPr lang="en-US" sz="2400" dirty="0"/>
          </a:p>
          <a:p>
            <a:r>
              <a:rPr lang="en-US" sz="2400" dirty="0" smtClean="0"/>
              <a:t>- </a:t>
            </a:r>
            <a:r>
              <a:rPr lang="en-US" sz="2400" dirty="0"/>
              <a:t>No </a:t>
            </a:r>
            <a:r>
              <a:rPr lang="en-US" sz="2400" dirty="0" smtClean="0"/>
              <a:t>Competition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Ex.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North Korea, Cuba (rare)</a:t>
            </a:r>
          </a:p>
          <a:p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86400" y="1525012"/>
            <a:ext cx="334162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Little Gov’t involvement</a:t>
            </a:r>
          </a:p>
          <a:p>
            <a:r>
              <a:rPr lang="en-US" sz="2400" dirty="0" smtClean="0"/>
              <a:t>- Individuals Choose</a:t>
            </a:r>
          </a:p>
          <a:p>
            <a:r>
              <a:rPr lang="en-US" sz="2400" dirty="0" smtClean="0"/>
              <a:t>- </a:t>
            </a:r>
            <a:r>
              <a:rPr lang="en-US" sz="2400" dirty="0"/>
              <a:t>Private property</a:t>
            </a:r>
          </a:p>
          <a:p>
            <a:r>
              <a:rPr lang="en-US" sz="2400" dirty="0" smtClean="0"/>
              <a:t>- </a:t>
            </a:r>
            <a:r>
              <a:rPr lang="en-US" sz="2400" dirty="0"/>
              <a:t>Profit D</a:t>
            </a:r>
            <a:r>
              <a:rPr lang="en-US" sz="2400" dirty="0" smtClean="0"/>
              <a:t>riven (make $)</a:t>
            </a:r>
            <a:endParaRPr lang="en-US" sz="2400" dirty="0"/>
          </a:p>
          <a:p>
            <a:r>
              <a:rPr lang="en-US" sz="2400" dirty="0" smtClean="0"/>
              <a:t>- </a:t>
            </a:r>
            <a:r>
              <a:rPr lang="en-US" sz="2400" dirty="0"/>
              <a:t>Competition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- </a:t>
            </a:r>
            <a:r>
              <a:rPr lang="en-US" sz="2400" b="1" dirty="0">
                <a:solidFill>
                  <a:srgbClr val="7030A0"/>
                </a:solidFill>
              </a:rPr>
              <a:t>Ex. </a:t>
            </a:r>
            <a:r>
              <a:rPr lang="en-US" sz="2400" dirty="0">
                <a:solidFill>
                  <a:srgbClr val="7030A0"/>
                </a:solidFill>
              </a:rPr>
              <a:t>Australia</a:t>
            </a:r>
          </a:p>
          <a:p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132161" y="4561344"/>
            <a:ext cx="601183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Gov’t involvement (free &lt; </a:t>
            </a:r>
            <a:r>
              <a:rPr lang="en-US" sz="2400" b="1" i="1" dirty="0" smtClean="0"/>
              <a:t>mixed </a:t>
            </a:r>
            <a:r>
              <a:rPr lang="en-US" sz="2400" dirty="0" smtClean="0"/>
              <a:t>&lt; command)</a:t>
            </a:r>
          </a:p>
          <a:p>
            <a:r>
              <a:rPr lang="en-US" sz="2400" dirty="0" smtClean="0"/>
              <a:t>- Individuals </a:t>
            </a:r>
            <a:r>
              <a:rPr lang="en-US" sz="2400" dirty="0"/>
              <a:t>&amp; biz make </a:t>
            </a:r>
            <a:r>
              <a:rPr lang="en-US" sz="2400" dirty="0" smtClean="0"/>
              <a:t>choices</a:t>
            </a:r>
          </a:p>
          <a:p>
            <a:pPr lvl="2"/>
            <a:r>
              <a:rPr lang="en-US" sz="2400" dirty="0" smtClean="0"/>
              <a:t>- private sector (make money)</a:t>
            </a:r>
            <a:endParaRPr lang="en-US" sz="2400" dirty="0"/>
          </a:p>
          <a:p>
            <a:r>
              <a:rPr lang="en-US" sz="2400" dirty="0" smtClean="0"/>
              <a:t>- Gov’t </a:t>
            </a:r>
            <a:r>
              <a:rPr lang="en-US" sz="2400" dirty="0"/>
              <a:t>makes </a:t>
            </a:r>
            <a:r>
              <a:rPr lang="en-US" sz="2400" dirty="0" smtClean="0"/>
              <a:t>choices</a:t>
            </a:r>
          </a:p>
          <a:p>
            <a:pPr lvl="2"/>
            <a:r>
              <a:rPr lang="en-US" sz="2400" dirty="0" smtClean="0"/>
              <a:t>- public sector (help people)</a:t>
            </a:r>
            <a:endParaRPr lang="en-US" sz="2400" dirty="0"/>
          </a:p>
          <a:p>
            <a:r>
              <a:rPr lang="en-US" sz="2400" dirty="0">
                <a:solidFill>
                  <a:srgbClr val="00B050"/>
                </a:solidFill>
              </a:rPr>
              <a:t>- Ex. USA (most common economy)</a:t>
            </a:r>
          </a:p>
          <a:p>
            <a:endParaRPr lang="en-US" sz="2400" dirty="0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800600" y="3886200"/>
            <a:ext cx="14927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u="sng" dirty="0" smtClean="0">
                <a:solidFill>
                  <a:srgbClr val="00B050"/>
                </a:solidFill>
              </a:rPr>
              <a:t>Mixed</a:t>
            </a:r>
            <a:endParaRPr lang="en-US" sz="3600" b="1" u="sng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5059740"/>
            <a:ext cx="2647328" cy="16927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Traditional</a:t>
            </a:r>
          </a:p>
          <a:p>
            <a:r>
              <a:rPr lang="en-US" sz="2400" dirty="0" smtClean="0"/>
              <a:t>-based on survival</a:t>
            </a:r>
          </a:p>
          <a:p>
            <a:r>
              <a:rPr lang="en-US" sz="2400" dirty="0" smtClean="0"/>
              <a:t>-</a:t>
            </a:r>
            <a:r>
              <a:rPr lang="en-US" sz="2400" dirty="0" err="1" smtClean="0"/>
              <a:t>eskimos</a:t>
            </a:r>
            <a:endParaRPr lang="en-US" sz="2400" dirty="0" smtClean="0"/>
          </a:p>
          <a:p>
            <a:r>
              <a:rPr lang="en-US" sz="2400" dirty="0" smtClean="0"/>
              <a:t>-zombie apocalypse</a:t>
            </a:r>
            <a:endParaRPr lang="en-US" sz="2400" dirty="0"/>
          </a:p>
        </p:txBody>
      </p:sp>
      <p:sp>
        <p:nvSpPr>
          <p:cNvPr id="2" name="AutoShape 4" descr="data:image/jpeg;base64,/9j/4AAQSkZJRgABAQAAAQABAAD/2wCEAAkGBxQTEhQUExQVFhUVGBQXFRcXFRUWGBcUFBQXFxUVFRQYHCggGBolHBQUITEhJSkrLi4uFx8zODMsNygtLisBCgoKDg0OGxAQGywkHyQsLCwsLCw3LCwsLCwsLCwsLCwsLCwsLCwsLCwsLCwsLCwsLCwsLCwsLCwsLCwsLCwsLP/AABEIALUBFgMBIgACEQEDEQH/xAAcAAAABwEBAAAAAAAAAAAAAAAAAQIDBAUGBwj/xABGEAABAwEFAwkEBggFBQEAAAABAAIRAwQFEiExQVFxBhMiYYGRobHBFDLR8EJSU5Ki4RUjM0NicoLxFmOTsuIHNIPD0iT/xAAZAQADAQEBAAAAAAAAAAAAAAAAAQIDBAX/xAAyEQACAgEDAgQEBQMFAAAAAAAAAQIRAxIhMQRBExRRYQUycfBCgZGh0SKxwRUjUuHx/9oADAMBAAIRAxEAPwDqdC4WB0kl22NitKdANyAAUSz1Y2qa162yTnLlmcIxXCBzYUS2WBjxBA9VJc9JDlEXJO0ymk9jK17hd0sJmNJVTVplpIOoW/MKvvCwsfMgTv2r0MXWu6mcmTpl+ExkIiFLtNlLCQUxhXpJpq0cTVcjcJOFO4UMKYhqEUJ0tRQgBuEUJzChhRYDUIQnMKGFAhuEIS4QhMBEIJcIQkIRCKE5CEIGNwhCchFCYhEIoTmFFCAEQgnIRQgBuEITkIsKAGoQhOQihACIREJyEUIEIAQTgCCANu1yfZaFCL0k1F4bjZ6+osHWlNG0KFzqSaiFjByJVS1lNG2FRnOTTitFBEuTDtlSQVVwp7iotQZld2HZUcmbd2NQihOQihb2YiIREJyEUIAbwpynRB2gFCEcoYIQ+iRqE3hUptYhIdmkm+4NLsR8KGFPOCTCoQ3hRYU7CKExDeFCE5hQhADcIQnIRYUCG4UU3lR+2pffb8VKtJhp7u/JY82Rn2Y7QFy9RneNpI6sGGM03K/yNGb2ofbUvvt+KI3xZ/tqf3ws97JTjOm3uCDbPT+zaP6Rp3Lm87P0R0eVw+/7fwX5vyz/AG1P7yQb+s32zfE+QVKKLY9xvcPncgWDY1scAjzmT0X3+YeWw+/6r+C8s98UHvDGVAXOmBDtgJOZG4FTi1Z+7COdZDQM+rcVpcK7OnzPJFtnJnxxhKo3+f8A4hrCiwp2ERC3s5xsNQTgagixmgp1t6nUmghVdCjiOqv7NRAC8zPpjwehhuXJENllJqWMhWWEI3vB1XKsjN9CKoWElJtN3OAkCVcMeAifVCazSTE8aaMq9js8jkmFfWhknIqHWsA2Fd+PNGtzknil2KyEIThpxqihdFnOIhFCdhFhRYDcIoTuFJwp2IRCEJeFDCiwEQihOQhCdgNwiwp2EUIsBvCihOwm61VrfecG8TCHJLkaTbpBQhCrLRygpN0l56hl3qttHKGo73Gho3nM/Bc8+rxx739DsxfDeoyfhr67f9lzephsnTPy/Mrlta+awe4B+jnAdFpyBO8LSWy01HjpOLjIgbNRoFVVeTsucecGZJ93eeK455o5XqOnJ0s+nqLdlb+mq/2ng34In31X21MuDfgrJvJmf3n4P+SUOTQ+1P3PzUXEyqRTvvesf3h8Pgkm9q32ju9XY5NN+0P3QPVH/hxm17uwBFxCpFVd19VWVWPLnPDXAlpcQCBsXQLu5XWerAcTTdufp2OGXfCydTk8wAkPfMZSBr2DRUIqZw4aKlmnj+Tg0hhxZFWR0+zO0MIIBBBB0IMg8CEiqQ0EkwBqVym77fUpGaVRzeoHI8WnI9q0tj5auAiswO/iZke1pyPZC6Y9dFr+pUzOfwya3i9S9jUG3t2NeRvDSPOEFFsV70qzcTHSNogyDuIQWHm8jDy+NbUaqlM5K0pVCq6lknhaCFvkjqObHJRLSmetPYgqYWkoe0uXO8DZus8S2NUJl9QKsdXKQahVLp/cT6hEqs9R3VEiSgOC2jjUTKWSxFQk6psMT5ahgWqZk9xkBDCplKxl24KY26RHvGeoLOWaMeWXHDKXCKjmkOaVs66xvPckm7Os9yXmI+pXgS9CoLEnCrapRpUhNRzWj+IgeeqrLZyqsTPdBqn+BuX3ik+qii4dFknwhGFM0w+Tiw5QZAOczvOWipLx5WOfPNUmUxvMvPw8FQ2q2vfnUqE9UwO5RLq4vhM6ofC8iVzaS+/vk2VpvSiz3ntncMz4KqtPKcfu6ZPW7LwWUdamjTPgPVNPtjtghS8uaXGxosHRYvmbk/v75L203zWf9LCNzcvHVV1V21xneSVXOqvOrj2ZfmmsOfrqs3hlL5maf6hDHtigl9+xPfbGbM+A9dE0+3HYAOOfgFGhHCtYYLsc+Trs8/xV9B6z1nF7JP0m5DL6QV5WbDjOkmO9UFn99v8AM3zCvbW0CoTGcnjEqMqozxybtsInQDIbTKASRwRysTQNwROdx/NFPwCIuz+fnemIKM9u3d2ahYi0Dpu/md5lbYydmuXx0WMt4irU/md5poljKUKp4pBRJtJhGco7pl9ydvllEOD5gmRAncPRBZ9BToQ3Nt2z0Y6lmltpSrSpZm7AhSoZro8wqMfA3K+nZUsWHrVqaASBQWbzs0WCPoVdqZTpjE84RvO/dHYmbBWo13vbSfiNPDjIBgF2YEkZmFbW27WVWYXzqDkYMhRbruoUHPDTIOGDEGBiAB3/AJlR40vU08GFcE2z2FoT/s4GxN1qhDXHcCfBcJbe9PXnPxPUXKT5KSjFHeXWYERCM2VsDojLqXC6dvafdc49YL/OVIbbHj3H1W9YrVWn8LvVTbW1nRDp3PetvX7Z2kWVoMhRrZf1moftKrAfqg4ndzVyG133VcMNSvUcBsL3Hvzz7VXOtm4eirROQaMOP5pr8tzpd4/9QqYkUaLndbyGjuEk+CzN48r7VUn9YKY3Uxh/Fr4rJvtLjtjgPimsJM6mBJ1MAak7grWD1ZD6rFH5IX9SfXtoJlzi47yS7xKjuth2DvKOrd9RtnNpLSKIg45GYLg0YRMnM7ArWwcl3VLKbRzgEsc9jMJJdE4ZMiASOvJaacceTOXWdRPZbfQo313Hb3ZJqPnVaTkVZbNVs1W02kdGm6DLnBrRhBJOGJ95WXKl1ko0rJa6LWBgrUXSwZPpYhOmpGR35FPxYx2SOdxnPeTMvZLmr1PcovPXhIH3jkot4UzRq8zUyfAdAzEGRqNuS6JaOVOKwVLZTZ7hfDXTmGHPcuWV7bUtVf2h7Q0loEAztJ1gb0o5ZSdBLHGKslygUhAldBgKlFKJFKAF0veHEea0FqjnHZyZO8R1SFnG6rSWw9M8dI6pXPmNsXcSPh3BEOpA9c+Pgh5781ibAgzn8zsSZGeqHaD+aAB2QN23wnigQO2BwB04rGXkIqv4z35rZEbJneQsjfX7Z/Z/tCpEyISSSjlJJTJElGkygixnqVtbeidaANFELJ2pHMdZVeEHilgy3gp9toCqm04TrZQ8K7AspYutAUd1ozd2DuE+qZEpLXRikbfIAeijw6L12NXpaiKNU/5dT/aVwmtcQa0nHoNMPrK7NyltAFnq6CWuGZjXLLvXLrzP6t3Z5hUlTJlurK+zHA0BvxKfDHuEw4iWt0MYnuwsB2AkkAbyo1M5LX8iqfOUq7ToypZqv+m5z/8A1haSqKtIhTlOotlM25KuItIDS2pRpEE5465bhAiQYDg47h15KfT5PhtubZqji5poGsXM6JgEjCJnbGfXotRbbN/+ijh/eVald0/5dlFJn48Hio9os7hbqDne/wCwWgOjMFzX0Bl2vPesfFkaLHExnJ256lro13wwNDazWOLgAKgyYHASRrMxsWr5KMb+jazA4Pn2lpc2YeWBrSQSASNQsLyfvSpYQKVSk/FXLeepuBYRQIfLod9Il2Qj6GxbLkG3m7HYqRy52pa2dzaz/KmlJtjikhrlhT5q4+b+zbZGHiDRnzK0d0UHsFOjgPNtsrGl2znGhvR45u7lTcrAK1mfT2Pt1npdnO0QVHdyze29fZyaYszcWN0Ziabi3P8AmDe9RyWM8hbtpvsNqs1UuDHWp9BxBAd7tNgAJBzJgdqof+oFJ7KtCxBuCz0WNNPOcYEgZ75mesqZeF+Uadlt9OlUHOPtDqtItgyTTpva4deIHtBRcs+UlG2UqRax7azII6OXSjGwndOfZ1qlyS9lRYtEXFW/8vmViLt9xvAK3rX7U9hdZAwEPxyZgjF55ncquyUsLQDuXRjVSZhN/wBKHwgiCBWxkHKCJJlAhQOa09rP6w5HeTluWWJWotbDjOWwbSM8Iz3LDN2NsPcaFQZ5FED/AG/ulAZQIHXt4oEfO1YG4XcO5JDgUCzb3f2Sju4/PmgQnCTv7IB7FleUIiseDevYtWG5/PzsWS5QRzxjPIbZ2JoTK4lIJSiUgqrJCBQRIKbHR6dpETnIUl1NgE4gBvJA81i/a6mfTdnrBj/bCiVrQ0GXPE9bhPjmqcmUoL0s0luvYMf0XB42honxGSYqX+csLOwnwkSVmzeVKCcYMaxJjXdwKaffDPohzj1QNdNc1Lye5osMu0TTnlHW2Bg7Ce4yPJV36RqvxYqjiMTsgcI1/hie1R7PVxNDoiUdNsabye0mSkJ2thm8h+qdvy8wspep/Vni3zn0Wovj9keLfNZS9vcH8w8iqhyZzexXsKv+Td8U7PTtWMwX0wGZEy4B+WWnvLPhwCbqWpg1e0f1BdElaowi6dmnvjlcx8mk2oXiyupMOEtAe9zHGf8ATaJ4qPdnK2rRZZ5pc5Vo0alIuc89LnH03knbP6poWaN5Uvrt7M/JIN7Ut5PBrljoguWa6pvhE68bTUtNpdaKga1zmtbhaSR0Sdp4px9rqxSa2q9raTnOYGkCHODgSDE5io8dqqDfLdjHnsA9Un9Kv+jSPa74BVrxJVYLFlbtInvpk+895l2Iy85uyzjfkO5FTs7QSQMzqdveq826sdGMHGT8EOftB+oODfiUvFxLgvy2ZloKY3IFqqS20H94RwDR6IvY6h1qP+8UvMw9Cl0OVlwU2+s0auaOJCqzdM6lx4klGy5m7kvNexovhs33Jj7fSH7xvfPkmnXvS+sTwafgkNugbk827ANih9VL0NI/DH3I5vpmxrz2D4pBvg7KR7THopnsTRuHaERp0xq9g/qCl9RM0Xw2K5IDryqnRjRxk/BTbZe1YvJNRwmMgYAy2JykKb3BjXtc52TQDqVPtXJo4s6gDoHRDZ8ZzV48jl8zObqMCxNKJSG8Kp/eO+8Uf6Qq/aP+8VbHkyftfwf8kP8ADJ+1H3PzV3E5qZUG8av2ju8o/wBJVftH/eKtDyb/AM0fdPxQ/wANH7T8H5otBTKoXhU+0f8AeKg26q9zpLychrmtIOTf+b+D/kqW/bK2g8NLsUtmcJG0iPBRka07GuFXLcrOef1Hs+CHtZ2t7ijxt3pDmg7QsNbOl4Y9hTbWNxQTPNoJ62Z+Ed6UB10MLi4lxOLFqBBxSIgLO87bD9b/AFAPJAi1HXF/q/mtWr7FRUI8ZP2f8GmbdNIT0ZkyZJzPyTknRYaQHuN7h6rJ+z2g7O+pKL2Gsfot+8lp9irx98j/AEZsuca0RLQBpmBkke109MbfvBZH9HVtzO8o2WGsCHDAMwRrvkbE6kKsH/J/oW3LRj3WeGB0840ZS3ScpMbtFg6l22hwhzXkfzT6ra1rTaXACs9rmgjCABqNug2EpqVSdbHNJJvYwlG5iCTUa4AbwT5JZdZm6uA/pd8FsqrVz3lDSAqHre5YTj3OnFm0qqRZttlm2SeDCiN6WfYHn+kepVcKMDUe6odSnpwGzipo181LskaSyWsPnm6LjBj3qbc9fpOTvOPBLeZaIIHSrUxmRiEb8ispJ2bh5I6lR0zJmBJkopB5rJ2r9DUVK1VtRlPmWYnglv62RABJkgfwlSvZLUfo2cf1PPkFmLJWf0HNqQ5hcQS7QEBsZ8Sp36WtGntDAeLf/lOkT5nL6/2Laz2a0Pc4YqLcMSQx7tROUlGLFXNRzOeYIa10ikPpFwiCf4fFUD76rMJAqAkwXERmQI14AKTYL8qtdzhAcIwu6QbLWknb/MU0okPqMz/EWFtslZgbNoJJexuVNoye8NnU6SpDbmcSZr1jp7uEeirL1v11QSAwAOY4DEHZtc057xkjs/Ksj3mA8OtFRJ8bK/xMlXbdDalNj31q8uaCQHgCSNPdKlO5P2fbzp41T8ExYr0bTpspxOEASHDOAlDlG3QNGX8WfgEmg1yfLEi4aArYcBLebxQ57j0sQEzI2FC9LpoNpPc2m0EARrvE6lRLXyiLarXimCS1zYk/WB3Ir2vx72ua1vQc0ySxwIOZ28BsTVGbuy9uew021mYabAQTmABGR2wr68JxnMxlujylYbkpedZ9qpBxJa4unogD3HHUDeFt7xZ09uUf3haRZLGMzoOoIz85niUjCd/YldSYgEoTuHz1IR1IiTns0+epAw3PgxOaxXLwzUpbegc4/i07PVbLvPzkszy1LGupYm5Q8DLdhk58QlLgI8mLKAaTvRlTLAzKetYmjGaNnf8AVKCu6AhBVQrOktSpSQRvH3vyRh/zIK01k6BYRpBrD5HwShXbvHejWg0sD9MtYMcUTBkOCVzgOnmjLgPmfAI1IKZEtrtBlqeOg2bvzUcbdUzWtRJDsMYnNbhMyNZJkbgFJDDE5d4B2aAmU478BJaabGvnd5rA362arY0L3Eb4JkT1rc2sN5p2JwAgAw6SJMEZbciO1Z+9LLVtjhzYDS33Q50QwDCM9+aznzRUeCpZTBeRhzDWx3un0TVmsj3OeA2S1u+M4z13DNXDeTlpEnACSGiQ9uyZ29aiCwVmMqvczIkUxEGX6EZbsMdqnTew0+5X3fZSXuynKIBGsBMvpnE8Ebge8KZYbFaGjGKVQh09INO+PRQrQ2o0vJaROHXePkpNDItopYS3EBnn2HTRFUpjKNSNBxgBJtFQmMfDcYHYje/C/LYQR4EIAVTpZgHLZslXt93Qyy2ivRD+dFIDA+GgOD2tc4wCdCY12FUlmxVKgAEucRAG0nYArEXdUpse57HNAGRyjNxiYO8hHYFyVdsAnIDX0VndVxitZrTXx4fZhSdhwzj5x5bEyMMRO1Vdq97tSmPgcYlMQKsl2U5AExOQjUp/2Z73MYwFz3AAAHMmJV1bb9D7JZ7M1kOoirifjHSFUyIGoiUi6nNpM5yBzglodrhbhAOHscc0VYWVFoYQ6mCDLXEHqOJsq1t9iim17cwWEkCSQI952WSgWh0PacU9I7c8yDn1ZKTedrcJaMTZkOz2HUEcMkq3RXBP5GtaKtGSMUmM9hDhktxeR6WYMZcI4cVheS1oaKlATniO0bz26LcXkJcMtg3793crxdzOfJHpmdMtgyKXEflrkN6SDrp3D07UCBuy4rQkEdnmk4h6/OXWktGp0+HzCWgAF24cOKyvLimSKRGIxzs5aDoZ5bFqQD27VS8q6+CgQR7+Jg4uE+hSfAR5MAFPuzQ8fRR7JXwYutpHzKkXUcncVkuTRlpRQQpIKyDoXNbigC4bUCx27xQwneVs4ozTYoWl43FONt31mnwPomCkkqXBGmpkxtppHXCOLY8VJpuYdC3sLVTPCZdTCnw0PWWV6WB1Q0y3Rrpdwh2ka5kLPX3dlokua2W5DcdThg8XKQ+0PacnEKJUvGoHElxcDHROgjaBORU048Dk1JJPsP3fYnGi4OjGQciCZkZGY2k+AUbkdq45YoOIEwZxkQZ2wApFK93Ah0kQAIEYcg7Yf5vwhPWG+KTBAaMzJyAJO0mNSk2yo0r+lf2LwO6vIrP1m4rNUgGRWc8QJzbUG7qLlasvujvI7kdntllAIDsiSSC1xzJk79qE5Jpj20OPrX+Qrsdgo02kwWiDOWmUx169q5vynszoZUjodJk5e9ztR0RwXT/aaLtC0nrxfBRrFdrG0wx3N1QCTJaJzJM5nrUytuyotKDj7r9r/k5Jdh6YgAkNqkCAcxTcQQDtBz4hWFqFTG7D7uIxm2InYuoPuuhspUwf5WDs1VbU5MWOS404JJJgzmdwSJoauSzsJccDcQe6DhzEDLRRb8YfZ3gwQMAAg7ajOtWFzhrWuLsQeXPMQYictm5Q70sr6lJzGwHEtIkgRhe07+pJPZGmankk16sx9isjX2lrXCR0iRmJgHrV7Ybns72mQQ5rcRAMDPMRI0SbFyfqU6gqPqMOEOyESQRsgqddlAgF0t6bAAJMjIjPLLVNNatwcf8AZvvq/wAIwOITOKDA+iTsW3uO4G17FWrc4W807CW4QcUhpyds99uw6KpbyXqDKGPy1Ad6tW75M3c6ldVr5wQ51QuaJGjW0Wzl1z3IsnFFSyRT4tGJuLk2y0F/6wsLCNgM4p+AUa97jeLVzMgufBa6YBBkAxoPdI7OtafkhDBVc7ohzmgE7YBnzUXlRWHtNCo05tcxp4B7XDTZDnBXp2szm6k0M2Pke+hUbV5xhDCTAmTkRuWptuoJH0W7vnVC3HoO4FFa4OHqAjPbJ9QqWxAyHdQ+eCII2/PpkjJ4fO1UISQBqQiP9kc5b/jog5yVgCNg+e1Z7lz/ANuzURUbuj3Hq/xdSz/LcH2ZsT+0bOf8Ltm6YQ+BrkyNlsrnNkARJUux2ZzJnbHqlXMf1Z4+gSrRXziDv2LP3K5J9keM8kFHuqtOLsQSsDfe3SHEEHDM58fgnBaSZgaZdqwgqH6J06+OzsVldl8FrcDsxIM6GBm4dqFnfcPDRqDXO7yRGv1Kss98seWjSRnkNdwM8e5TmnEAROcHTSRt6Wq0WVMWgU6oE25yUWH5B+Cbd85EeivULSRbQq+q1XOLh4IiwHY357VNhpKN2ii1G9S0T7C07O7+6iVbsGyVDLRU00ovO9THWEj5PwUZ9E7kh2Kpkxqm3WgjelDLJMVGpMBwW/fKkMvJvyVUuGaQBmkBoaV6dQ7QpdO+G7WN8lQWbVC0lA2acXpTcILRmIyPrCDLRRAAbIAEASfisfTeZ1T7HlLYdujYUrczefFTn3kHUalFrxhfrOwyDP4Vg213DarCzVXYC7IxvhOgjJpposKdyS1rRXwwCMgCJMYiM9pCXV5MU3Bs1BLSDigzI7Y8FVNvU6QOxLN6by4IdtVZO1t1uaP9FjbU9PBFWpvgdEOgZkFuZk559UKhbbzscfnsT7be76yatA0mWZpvj9me9nxQNJ/1PL4qudb3ERI7j6FOUrYd4PZCepi0ol4H/VPghgd9V3cE3+lHDRvkjF5u2j1S1MNKFFrtrXdwUK+rvfWp4MJ1BOgGXap3t7DrI7x5Jp1qp7HuHaT5ocmGkz9Pk49ggBsdcehRuuKdWtV/7Q2NSe1IFRvX89qQ6KSncoaTAAncUFdc7xQQBkaTdu3f2JUDdtQQWA+wXMw7XYHcJkR4K+uO0l3RMQM9N8ZIIKk6YItLQ6Ng2DaNTG9R6lYtI2gzlJEdso0F0r5TN8ixUBE9IZT73VwScfHtI+CJBU0qEmx5lMnb4ApwU+Hd+aJBc7kzfShLqZ3+CZqU98HsI8iggri7MmRH0wdnimKtmAQQV0JESrRhMmmEEFDLF06aRaGIIJARWszUgNyQQQPsDDop9n/ZkIII7BHkgU6fSOaTXbmiQR2F3JdIKQWoIKiQsKODvQQQAMR3oc4d6CCTH2D54pQqTsQQSGOtjcPEeqAOuuXWUEEANz1nvJ80EEE6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5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2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Cartoon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4 comic strips</a:t>
            </a:r>
          </a:p>
          <a:p>
            <a:r>
              <a:rPr lang="en-US" dirty="0" smtClean="0"/>
              <a:t>Each comic strip will explain a government concept</a:t>
            </a:r>
          </a:p>
          <a:p>
            <a:pPr lvl="1"/>
            <a:r>
              <a:rPr lang="en-US" dirty="0" smtClean="0"/>
              <a:t>Democracy</a:t>
            </a:r>
          </a:p>
          <a:p>
            <a:pPr lvl="1"/>
            <a:r>
              <a:rPr lang="en-US" dirty="0" smtClean="0"/>
              <a:t>Republicanism</a:t>
            </a:r>
          </a:p>
          <a:p>
            <a:pPr lvl="1"/>
            <a:r>
              <a:rPr lang="en-US" dirty="0" smtClean="0"/>
              <a:t>One-man-one vote</a:t>
            </a:r>
          </a:p>
          <a:p>
            <a:pPr lvl="1"/>
            <a:r>
              <a:rPr lang="en-US" dirty="0" smtClean="0"/>
              <a:t>Rule of Law</a:t>
            </a:r>
          </a:p>
          <a:p>
            <a:r>
              <a:rPr lang="en-US" dirty="0" smtClean="0"/>
              <a:t>Work on this Wednesday and Thursday in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6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2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28600"/>
            <a:ext cx="6172200" cy="5897563"/>
          </a:xfrm>
        </p:spPr>
        <p:txBody>
          <a:bodyPr/>
          <a:lstStyle/>
          <a:p>
            <a:r>
              <a:rPr lang="en-US" b="1" dirty="0" smtClean="0"/>
              <a:t>Enlightenment</a:t>
            </a:r>
          </a:p>
          <a:p>
            <a:pPr lvl="1"/>
            <a:r>
              <a:rPr lang="en-US" dirty="0" smtClean="0"/>
              <a:t>1600-1800</a:t>
            </a:r>
          </a:p>
          <a:p>
            <a:pPr lvl="1"/>
            <a:r>
              <a:rPr lang="en-US" dirty="0" smtClean="0"/>
              <a:t>Change Society</a:t>
            </a:r>
          </a:p>
          <a:p>
            <a:pPr lvl="1"/>
            <a:r>
              <a:rPr lang="en-US" dirty="0" smtClean="0"/>
              <a:t>Change Governments</a:t>
            </a:r>
            <a:endParaRPr lang="en-US" dirty="0"/>
          </a:p>
          <a:p>
            <a:pPr lvl="1"/>
            <a:r>
              <a:rPr lang="en-US" b="1" dirty="0"/>
              <a:t>R</a:t>
            </a:r>
            <a:r>
              <a:rPr lang="en-US" b="1" dirty="0" smtClean="0"/>
              <a:t>eason</a:t>
            </a:r>
            <a:r>
              <a:rPr lang="en-US" dirty="0" smtClean="0"/>
              <a:t> as the primary source of legitimacy and authority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Scientific Revolution</a:t>
            </a:r>
          </a:p>
          <a:p>
            <a:pPr lvl="1"/>
            <a:r>
              <a:rPr lang="en-US" dirty="0" smtClean="0"/>
              <a:t>Mid 1500s</a:t>
            </a:r>
          </a:p>
          <a:p>
            <a:pPr lvl="1"/>
            <a:r>
              <a:rPr lang="en-US" dirty="0" smtClean="0"/>
              <a:t>Developments in Science and Math</a:t>
            </a:r>
          </a:p>
          <a:p>
            <a:pPr lvl="1"/>
            <a:r>
              <a:rPr lang="en-US" dirty="0" smtClean="0"/>
              <a:t>Rational Thinking &gt; Faith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468" y="13855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202" y="1795031"/>
            <a:ext cx="3201234" cy="201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621" y="0"/>
            <a:ext cx="117877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945" y="153266"/>
            <a:ext cx="1293668" cy="129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&quot;No&quot; Symbol 6"/>
          <p:cNvSpPr/>
          <p:nvPr/>
        </p:nvSpPr>
        <p:spPr>
          <a:xfrm>
            <a:off x="3491345" y="104342"/>
            <a:ext cx="1752600" cy="1600200"/>
          </a:xfrm>
          <a:prstGeom prst="noSmoking">
            <a:avLst>
              <a:gd name="adj" fmla="val 51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5" name="Picture 7" descr="http://bestclipartblog.com/clipart-pics/brain-clip-art-13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95335"/>
            <a:ext cx="1013979" cy="127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67250"/>
            <a:ext cx="1863436" cy="149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54" y="3835229"/>
            <a:ext cx="2057400" cy="154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93" y="5562599"/>
            <a:ext cx="1727199" cy="129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121" y="18444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7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64" y="47625"/>
            <a:ext cx="1333270" cy="214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28600"/>
            <a:ext cx="5715000" cy="5897563"/>
          </a:xfrm>
        </p:spPr>
        <p:txBody>
          <a:bodyPr/>
          <a:lstStyle/>
          <a:p>
            <a:r>
              <a:rPr lang="en-US" b="1" dirty="0" smtClean="0"/>
              <a:t>Democracy</a:t>
            </a:r>
          </a:p>
          <a:p>
            <a:pPr lvl="1"/>
            <a:r>
              <a:rPr lang="en-US" dirty="0" smtClean="0"/>
              <a:t>People Rule through voting</a:t>
            </a:r>
          </a:p>
          <a:p>
            <a:pPr lvl="1"/>
            <a:r>
              <a:rPr lang="en-US" dirty="0" smtClean="0"/>
              <a:t>People are Equal and have Rights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Republicanism</a:t>
            </a:r>
          </a:p>
          <a:p>
            <a:pPr lvl="1"/>
            <a:r>
              <a:rPr lang="en-US" dirty="0" smtClean="0"/>
              <a:t>People elect representative to vote for them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824" y="3962400"/>
            <a:ext cx="3677176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clipartbest.com/cliparts/bTy/EKb/bTyEKbgnc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234" y="47625"/>
            <a:ext cx="1967766" cy="196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7" y="2015391"/>
            <a:ext cx="3433763" cy="181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" y="3962400"/>
            <a:ext cx="394736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42" y="4977293"/>
            <a:ext cx="1885424" cy="86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http://www.clipartlord.com/wp-content/uploads/2012/10/barack-obama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109" y="4419600"/>
            <a:ext cx="93573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477" y="5689332"/>
            <a:ext cx="896566" cy="113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1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28600"/>
            <a:ext cx="6172200" cy="6248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One-Man-One Vote</a:t>
            </a:r>
          </a:p>
          <a:p>
            <a:pPr lvl="1"/>
            <a:r>
              <a:rPr lang="en-US" dirty="0" smtClean="0"/>
              <a:t>Equal voice in government</a:t>
            </a:r>
          </a:p>
          <a:p>
            <a:pPr lvl="2"/>
            <a:r>
              <a:rPr lang="en-US" dirty="0" smtClean="0"/>
              <a:t>Rich Person = Poor Person</a:t>
            </a:r>
          </a:p>
          <a:p>
            <a:pPr lvl="2"/>
            <a:r>
              <a:rPr lang="en-US" dirty="0" smtClean="0"/>
              <a:t>African-American = White Person</a:t>
            </a:r>
          </a:p>
          <a:p>
            <a:pPr lvl="2"/>
            <a:r>
              <a:rPr lang="en-US" dirty="0" smtClean="0"/>
              <a:t>Man = Woman</a:t>
            </a:r>
          </a:p>
          <a:p>
            <a:pPr lvl="2"/>
            <a:endParaRPr lang="en-US" sz="1500" dirty="0" smtClean="0"/>
          </a:p>
          <a:p>
            <a:r>
              <a:rPr lang="en-US" b="1" dirty="0" smtClean="0"/>
              <a:t>Equality</a:t>
            </a:r>
          </a:p>
          <a:p>
            <a:pPr lvl="1"/>
            <a:r>
              <a:rPr lang="en-US" dirty="0" smtClean="0"/>
              <a:t>New idea during enlightenment</a:t>
            </a:r>
            <a:endParaRPr lang="en-US" dirty="0"/>
          </a:p>
          <a:p>
            <a:endParaRPr lang="en-US" sz="1300" dirty="0" smtClean="0"/>
          </a:p>
          <a:p>
            <a:r>
              <a:rPr lang="en-US" b="1" dirty="0" smtClean="0"/>
              <a:t>Liberalism</a:t>
            </a:r>
          </a:p>
          <a:p>
            <a:pPr lvl="1"/>
            <a:r>
              <a:rPr lang="en-US" dirty="0" smtClean="0"/>
              <a:t>Created during enlightenment</a:t>
            </a:r>
          </a:p>
          <a:p>
            <a:pPr lvl="1"/>
            <a:r>
              <a:rPr lang="en-US" dirty="0" smtClean="0"/>
              <a:t>Gov’t </a:t>
            </a:r>
            <a:r>
              <a:rPr lang="en-US" dirty="0" smtClean="0"/>
              <a:t>job is…</a:t>
            </a:r>
          </a:p>
          <a:p>
            <a:pPr lvl="2"/>
            <a:r>
              <a:rPr lang="en-US" sz="2600" dirty="0" smtClean="0"/>
              <a:t>protect liberty</a:t>
            </a:r>
          </a:p>
          <a:p>
            <a:pPr lvl="2"/>
            <a:r>
              <a:rPr lang="en-US" sz="2600" dirty="0" smtClean="0"/>
              <a:t>provide </a:t>
            </a:r>
            <a:r>
              <a:rPr lang="en-US" sz="2600" dirty="0" smtClean="0"/>
              <a:t>equality</a:t>
            </a:r>
          </a:p>
          <a:p>
            <a:pPr lvl="1"/>
            <a:r>
              <a:rPr lang="en-US" dirty="0" smtClean="0"/>
              <a:t>Opposite of </a:t>
            </a:r>
            <a:r>
              <a:rPr lang="en-US" b="1" dirty="0" smtClean="0"/>
              <a:t>Conservatism</a:t>
            </a:r>
            <a:r>
              <a:rPr lang="en-US" sz="3200" dirty="0" smtClean="0"/>
              <a:t> </a:t>
            </a:r>
            <a:r>
              <a:rPr lang="en-US" sz="2400" dirty="0" smtClean="0"/>
              <a:t>(favors tradition)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www.people-clipart.com/people_clipart_images/wealthy_business_man_0521-1011-0416-4450_SM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18" y="27709"/>
            <a:ext cx="1693331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36"/>
          <a:stretch/>
        </p:blipFill>
        <p:spPr bwMode="auto">
          <a:xfrm>
            <a:off x="8153400" y="190499"/>
            <a:ext cx="78970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qual 1"/>
          <p:cNvSpPr/>
          <p:nvPr/>
        </p:nvSpPr>
        <p:spPr>
          <a:xfrm>
            <a:off x="7620000" y="428104"/>
            <a:ext cx="533400" cy="838200"/>
          </a:xfrm>
          <a:prstGeom prst="mathEqual">
            <a:avLst>
              <a:gd name="adj1" fmla="val 15728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01" name="Picture 5" descr="http://static.wixstatic.com/media/3ee476_49019b61b9458dcc0cc5da7a9dcb5bef.png_srz_p_140_141_75_22_0.50_1.20_0.00_png_sr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066" y="1583572"/>
            <a:ext cx="951076" cy="95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static.wixstatic.com/media/3ee476_1bee4bf51bd0410aa168ab5a81229e47.jpg_srz_p_140_141_75_22_0.50_1.20_0.00_jpg_sr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566" y="1583572"/>
            <a:ext cx="951076" cy="95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600200"/>
            <a:ext cx="951076" cy="95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qual 8"/>
          <p:cNvSpPr/>
          <p:nvPr/>
        </p:nvSpPr>
        <p:spPr>
          <a:xfrm>
            <a:off x="6515100" y="1752600"/>
            <a:ext cx="266700" cy="652807"/>
          </a:xfrm>
          <a:prstGeom prst="mathEqual">
            <a:avLst>
              <a:gd name="adj1" fmla="val 15728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Equal 9"/>
          <p:cNvSpPr/>
          <p:nvPr/>
        </p:nvSpPr>
        <p:spPr>
          <a:xfrm>
            <a:off x="7848600" y="1736103"/>
            <a:ext cx="266700" cy="652807"/>
          </a:xfrm>
          <a:prstGeom prst="mathEqual">
            <a:avLst>
              <a:gd name="adj1" fmla="val 15728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20574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20574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7200" y="20574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811" y="2785863"/>
            <a:ext cx="3201234" cy="201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66" y="5431309"/>
            <a:ext cx="2743389" cy="14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http://www.ivygateblog.com/wp-content/uploads/2007/07/police19.gi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642" y="4267200"/>
            <a:ext cx="1066913" cy="136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32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28600"/>
            <a:ext cx="57150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Rule of Law</a:t>
            </a:r>
          </a:p>
          <a:p>
            <a:pPr lvl="1"/>
            <a:r>
              <a:rPr lang="en-US" dirty="0" smtClean="0"/>
              <a:t>No one is above the law</a:t>
            </a:r>
          </a:p>
          <a:p>
            <a:pPr lvl="1"/>
            <a:r>
              <a:rPr lang="en-US" dirty="0" smtClean="0"/>
              <a:t>Equal under the Law</a:t>
            </a:r>
          </a:p>
          <a:p>
            <a:pPr lvl="2"/>
            <a:r>
              <a:rPr lang="en-US" dirty="0" smtClean="0"/>
              <a:t>The #1 Rule is that everyone must follow the laws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Natural Rights of Man</a:t>
            </a:r>
          </a:p>
          <a:p>
            <a:pPr lvl="1"/>
            <a:r>
              <a:rPr lang="en-US" dirty="0" smtClean="0"/>
              <a:t>Rights you are born with</a:t>
            </a:r>
          </a:p>
          <a:p>
            <a:pPr lvl="1"/>
            <a:r>
              <a:rPr lang="en-US" dirty="0" smtClean="0"/>
              <a:t>Gov’t must protect these rights </a:t>
            </a:r>
          </a:p>
          <a:p>
            <a:pPr lvl="2"/>
            <a:r>
              <a:rPr lang="en-US" dirty="0" smtClean="0"/>
              <a:t>John Locke</a:t>
            </a:r>
          </a:p>
          <a:p>
            <a:pPr lvl="1"/>
            <a:r>
              <a:rPr lang="en-US" dirty="0" smtClean="0"/>
              <a:t>Life, Liberty, Pursuit of Happiness </a:t>
            </a:r>
            <a:r>
              <a:rPr lang="en-US" sz="2400" dirty="0" smtClean="0"/>
              <a:t>(property)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0"/>
            <a:ext cx="3609109" cy="295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upload.wikimedia.org/wikipedia/commons/d/d1/JohnLock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213" y="4724400"/>
            <a:ext cx="153593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0"/>
            <a:ext cx="189166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13" y="5346469"/>
            <a:ext cx="105156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439" y="3352799"/>
            <a:ext cx="1332960" cy="101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85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Economics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What type of economy do you want?</a:t>
            </a:r>
          </a:p>
          <a:p>
            <a:pPr lvl="1"/>
            <a:r>
              <a:rPr lang="en-US" b="1" dirty="0" smtClean="0"/>
              <a:t>Communist</a:t>
            </a:r>
            <a:r>
              <a:rPr lang="en-US" dirty="0" smtClean="0"/>
              <a:t> </a:t>
            </a:r>
            <a:r>
              <a:rPr lang="en-US" sz="2400" dirty="0" smtClean="0"/>
              <a:t>(command market)</a:t>
            </a:r>
          </a:p>
          <a:p>
            <a:pPr lvl="1"/>
            <a:r>
              <a:rPr lang="en-US" b="1" dirty="0" smtClean="0"/>
              <a:t>Socialist</a:t>
            </a:r>
          </a:p>
          <a:p>
            <a:pPr lvl="1"/>
            <a:r>
              <a:rPr lang="en-US" b="1" dirty="0" smtClean="0"/>
              <a:t>Mixed</a:t>
            </a:r>
          </a:p>
          <a:p>
            <a:pPr lvl="1"/>
            <a:r>
              <a:rPr lang="en-US" b="1" dirty="0" smtClean="0"/>
              <a:t>Capitalist </a:t>
            </a:r>
            <a:r>
              <a:rPr lang="en-US" sz="2400" dirty="0" smtClean="0"/>
              <a:t>(free market)</a:t>
            </a:r>
          </a:p>
          <a:p>
            <a:pPr lvl="1"/>
            <a:endParaRPr lang="en-US" dirty="0"/>
          </a:p>
          <a:p>
            <a:r>
              <a:rPr lang="en-US" b="1" dirty="0" smtClean="0"/>
              <a:t>You get to vote!</a:t>
            </a:r>
          </a:p>
          <a:p>
            <a:pPr lvl="1"/>
            <a:r>
              <a:rPr lang="en-US" i="1" dirty="0" smtClean="0"/>
              <a:t>Right now - </a:t>
            </a:r>
            <a:r>
              <a:rPr lang="en-US" dirty="0" smtClean="0"/>
              <a:t>America has voted for Mixed</a:t>
            </a:r>
          </a:p>
          <a:p>
            <a:pPr lvl="1"/>
            <a:r>
              <a:rPr lang="en-US" i="1" dirty="0" smtClean="0"/>
              <a:t>30 years ago - </a:t>
            </a:r>
            <a:r>
              <a:rPr lang="en-US" dirty="0" smtClean="0"/>
              <a:t>America voted for Free</a:t>
            </a:r>
          </a:p>
          <a:p>
            <a:pPr lvl="1"/>
            <a:r>
              <a:rPr lang="en-US" i="1" dirty="0" smtClean="0"/>
              <a:t>80 years ago - </a:t>
            </a:r>
            <a:r>
              <a:rPr lang="en-US" dirty="0" smtClean="0"/>
              <a:t>America voted for Socialism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3340247"/>
            <a:ext cx="179190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Do not write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6606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" y="66503"/>
            <a:ext cx="3071554" cy="295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365" y="3010696"/>
            <a:ext cx="3522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Capitalism</a:t>
            </a:r>
            <a:endParaRPr lang="en-US" sz="6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838200" y="4221429"/>
            <a:ext cx="2563901" cy="259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8199704" y="1136049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7824486" y="1136049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7432642" y="1121090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7040798" y="1136049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6653955" y="1121090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6267112" y="1121090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891894" y="1121090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500050" y="1106131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108206" y="1121090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4721363" y="1106131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8192543" y="1551126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7817325" y="1551126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7425481" y="1536167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7033637" y="1551126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6646794" y="1536167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6259951" y="1536167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884733" y="1536167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492889" y="1521208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101045" y="1536167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4714202" y="1521208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8192543" y="1989479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7817325" y="1989479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7425481" y="1974520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7033637" y="1989479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6646794" y="1974520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6259951" y="1974520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884733" y="1974520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492889" y="1959561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101045" y="1974520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4714202" y="1959561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8192543" y="2434847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7817325" y="2434847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7425481" y="2419888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7033637" y="2434847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6646794" y="2419888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6259951" y="2419888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884733" y="2419888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492889" y="2404929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101045" y="2419888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4714202" y="2404929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8192543" y="2855458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7817325" y="2855458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7425481" y="2840499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7033637" y="2855458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6646794" y="2840499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6259951" y="2840499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884733" y="2840499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492889" y="2825540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101045" y="2840499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4714202" y="2825540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8192543" y="3261668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7817325" y="3261668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7425481" y="3246709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7033637" y="3261668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6646794" y="3246709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6259951" y="3246709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884733" y="3246709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492889" y="3231750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101045" y="3246709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4714202" y="3231750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8217585" y="3699461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7842367" y="3699461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7450523" y="3684502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7058679" y="3699461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6671836" y="3684502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6284993" y="3684502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909775" y="3684502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517931" y="3669543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126087" y="3684502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4739244" y="3669543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8217585" y="4194908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7842367" y="4194908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7450523" y="4179949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7058679" y="4194908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6671836" y="4179949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6284993" y="4179949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909775" y="4179949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517931" y="4164990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126087" y="4179949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4739244" y="4164990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8217585" y="4601118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7842367" y="4601118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7450523" y="4586159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7058679" y="4601118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6671836" y="4586159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6284993" y="4586159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909775" y="4586159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517931" y="4571200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126087" y="4586159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4739244" y="4571200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8192543" y="5038911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7817325" y="5038911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7425481" y="5023952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7033637" y="5038911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6646794" y="5023952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6259951" y="5023952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884733" y="5023952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492889" y="5008993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101045" y="5023952"/>
            <a:ext cx="386843" cy="39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002" y="5031109"/>
            <a:ext cx="398713" cy="38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27058" y="6326832"/>
            <a:ext cx="179190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Do not write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40344" y="586516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1</a:t>
            </a:r>
            <a:endParaRPr lang="en-US" sz="5400" b="1" dirty="0"/>
          </a:p>
        </p:txBody>
      </p:sp>
      <p:sp>
        <p:nvSpPr>
          <p:cNvPr id="155" name="TextBox 154"/>
          <p:cNvSpPr txBox="1"/>
          <p:nvPr/>
        </p:nvSpPr>
        <p:spPr>
          <a:xfrm>
            <a:off x="5192844" y="5943600"/>
            <a:ext cx="44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%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3185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52400" y="152400"/>
            <a:ext cx="27622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2276887">
            <a:off x="2684360" y="2058251"/>
            <a:ext cx="498681" cy="723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933700" y="2209800"/>
            <a:ext cx="3067050" cy="2922764"/>
            <a:chOff x="3709393" y="2096869"/>
            <a:chExt cx="3067050" cy="2922764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9393" y="2743200"/>
              <a:ext cx="3067050" cy="227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2628900"/>
              <a:ext cx="1159412" cy="2390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156723" y="2096869"/>
              <a:ext cx="217239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 smtClean="0"/>
                <a:t>Socialism</a:t>
              </a:r>
              <a:endParaRPr lang="en-US" sz="40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227058" y="6326832"/>
            <a:ext cx="179190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Do not write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7966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65" y="3010696"/>
            <a:ext cx="31630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Socialism</a:t>
            </a:r>
            <a:endParaRPr lang="en-US" sz="6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7" y="94614"/>
            <a:ext cx="2286000" cy="291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52" y="4699000"/>
            <a:ext cx="1834148" cy="176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241076" y="4787796"/>
            <a:ext cx="1684309" cy="17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&quot;No&quot; Symbol 2"/>
          <p:cNvSpPr/>
          <p:nvPr/>
        </p:nvSpPr>
        <p:spPr>
          <a:xfrm>
            <a:off x="241076" y="4951658"/>
            <a:ext cx="1573621" cy="1539637"/>
          </a:xfrm>
          <a:prstGeom prst="noSmoking">
            <a:avLst>
              <a:gd name="adj" fmla="val 574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9" name="&quot;No&quot; Symbol 108"/>
          <p:cNvSpPr/>
          <p:nvPr/>
        </p:nvSpPr>
        <p:spPr>
          <a:xfrm>
            <a:off x="2105769" y="4926258"/>
            <a:ext cx="1573621" cy="1539637"/>
          </a:xfrm>
          <a:prstGeom prst="noSmoking">
            <a:avLst>
              <a:gd name="adj" fmla="val 574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90101"/>
            <a:ext cx="4343400" cy="164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79390" y="94614"/>
            <a:ext cx="54646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Socialism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Similar to </a:t>
            </a:r>
            <a:r>
              <a:rPr lang="en-US" sz="2800" b="1" dirty="0" smtClean="0"/>
              <a:t>Communism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Still have Choice and Freedoms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Gov’t evenly divides wealth between citizens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Doctors are not rich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Fast Food workers are not poor</a:t>
            </a:r>
            <a:endParaRPr lang="en-US" sz="2400" dirty="0"/>
          </a:p>
        </p:txBody>
      </p:sp>
      <p:pic>
        <p:nvPicPr>
          <p:cNvPr id="112" name="Picture 2" descr="C:\Users\Teacher\AppData\Local\Microsoft\Windows\Temporary Internet Files\Content.IE5\4YQ08R2P\MC90043163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698" y="5167201"/>
            <a:ext cx="4286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 descr="C:\Users\Teacher\AppData\Local\Microsoft\Windows\Temporary Internet Files\Content.IE5\4YQ08R2P\MC90043163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48" y="5188438"/>
            <a:ext cx="4286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C:\Users\Teacher\AppData\Local\Microsoft\Windows\Temporary Internet Files\Content.IE5\4YQ08R2P\MC90043163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2" y="5188438"/>
            <a:ext cx="4286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C:\Users\Teacher\AppData\Local\Microsoft\Windows\Temporary Internet Files\Content.IE5\4YQ08R2P\MC90043163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2" y="5188438"/>
            <a:ext cx="4286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C:\Users\Teacher\AppData\Local\Microsoft\Windows\Temporary Internet Files\Content.IE5\4YQ08R2P\MC90043163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4" y="5167201"/>
            <a:ext cx="4286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Teacher\AppData\Local\Microsoft\Windows\Temporary Internet Files\Content.IE5\4YQ08R2P\MC90043163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2" y="5167201"/>
            <a:ext cx="4286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C:\Users\Teacher\AppData\Local\Microsoft\Windows\Temporary Internet Files\Content.IE5\4YQ08R2P\MC90043163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67201"/>
            <a:ext cx="4286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Right Arrow 118"/>
          <p:cNvSpPr/>
          <p:nvPr/>
        </p:nvSpPr>
        <p:spPr>
          <a:xfrm rot="5400000">
            <a:off x="5256915" y="5719007"/>
            <a:ext cx="457055" cy="281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/>
          <p:cNvSpPr/>
          <p:nvPr/>
        </p:nvSpPr>
        <p:spPr>
          <a:xfrm rot="5400000">
            <a:off x="6217363" y="5748630"/>
            <a:ext cx="457055" cy="281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ight Arrow 120"/>
          <p:cNvSpPr/>
          <p:nvPr/>
        </p:nvSpPr>
        <p:spPr>
          <a:xfrm rot="5400000">
            <a:off x="7085384" y="5738183"/>
            <a:ext cx="457055" cy="281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ight Arrow 150"/>
          <p:cNvSpPr/>
          <p:nvPr/>
        </p:nvSpPr>
        <p:spPr>
          <a:xfrm rot="5400000">
            <a:off x="8089026" y="5755107"/>
            <a:ext cx="457055" cy="281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122" y="6260304"/>
            <a:ext cx="448639" cy="57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70" y="6285704"/>
            <a:ext cx="448639" cy="57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267" y="6273004"/>
            <a:ext cx="448639" cy="57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4" y="6282148"/>
            <a:ext cx="448639" cy="57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77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487</Words>
  <Application>Microsoft Office PowerPoint</Application>
  <PresentationFormat>On-screen Show (4:3)</PresentationFormat>
  <Paragraphs>137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Civics and Government - Concepts</vt:lpstr>
      <vt:lpstr>PowerPoint Presentation</vt:lpstr>
      <vt:lpstr>PowerPoint Presentation</vt:lpstr>
      <vt:lpstr>PowerPoint Presentation</vt:lpstr>
      <vt:lpstr>PowerPoint Presentation</vt:lpstr>
      <vt:lpstr>Economics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Cartoon Assignment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Civics and Government</dc:title>
  <dc:creator>Nate Greening</dc:creator>
  <cp:lastModifiedBy>Nate Greening</cp:lastModifiedBy>
  <cp:revision>34</cp:revision>
  <dcterms:created xsi:type="dcterms:W3CDTF">2014-04-15T14:14:06Z</dcterms:created>
  <dcterms:modified xsi:type="dcterms:W3CDTF">2014-04-16T17:13:18Z</dcterms:modified>
</cp:coreProperties>
</file>